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82" r:id="rId2"/>
    <p:sldId id="428" r:id="rId3"/>
    <p:sldId id="404" r:id="rId4"/>
    <p:sldId id="405" r:id="rId5"/>
    <p:sldId id="406" r:id="rId6"/>
    <p:sldId id="407" r:id="rId7"/>
    <p:sldId id="408" r:id="rId8"/>
    <p:sldId id="409" r:id="rId9"/>
    <p:sldId id="410" r:id="rId10"/>
    <p:sldId id="411" r:id="rId11"/>
    <p:sldId id="412" r:id="rId12"/>
    <p:sldId id="414" r:id="rId13"/>
    <p:sldId id="415" r:id="rId14"/>
    <p:sldId id="416" r:id="rId15"/>
    <p:sldId id="422" r:id="rId16"/>
    <p:sldId id="423" r:id="rId17"/>
    <p:sldId id="424" r:id="rId18"/>
    <p:sldId id="425" r:id="rId19"/>
    <p:sldId id="426" r:id="rId20"/>
    <p:sldId id="427" r:id="rId21"/>
    <p:sldId id="429" r:id="rId22"/>
    <p:sldId id="430" r:id="rId23"/>
    <p:sldId id="431" r:id="rId24"/>
    <p:sldId id="432" r:id="rId25"/>
    <p:sldId id="433" r:id="rId26"/>
    <p:sldId id="436" r:id="rId27"/>
    <p:sldId id="369" r:id="rId28"/>
    <p:sldId id="440" r:id="rId29"/>
    <p:sldId id="443" r:id="rId30"/>
    <p:sldId id="444" r:id="rId31"/>
    <p:sldId id="445" r:id="rId32"/>
    <p:sldId id="446" r:id="rId33"/>
    <p:sldId id="447" r:id="rId34"/>
    <p:sldId id="448" r:id="rId35"/>
    <p:sldId id="449" r:id="rId36"/>
    <p:sldId id="450" r:id="rId37"/>
    <p:sldId id="451" r:id="rId38"/>
    <p:sldId id="452" r:id="rId39"/>
    <p:sldId id="453" r:id="rId40"/>
    <p:sldId id="45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FDFF"/>
    <a:srgbClr val="D0F5F7"/>
    <a:srgbClr val="D8FDFF"/>
    <a:srgbClr val="4374AE"/>
    <a:srgbClr val="AE2D36"/>
    <a:srgbClr val="D0EFFA"/>
    <a:srgbClr val="D4FDFF"/>
    <a:srgbClr val="C2F7FF"/>
    <a:srgbClr val="E2FAFF"/>
    <a:srgbClr val="C1F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67" autoAdjust="0"/>
    <p:restoredTop sz="66784" autoAdjust="0"/>
  </p:normalViewPr>
  <p:slideViewPr>
    <p:cSldViewPr snapToGrid="0" snapToObjects="1">
      <p:cViewPr varScale="1">
        <p:scale>
          <a:sx n="76" d="100"/>
          <a:sy n="76" d="100"/>
        </p:scale>
        <p:origin x="225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0"/>
    </p:cViewPr>
  </p:sorterViewPr>
  <p:notesViewPr>
    <p:cSldViewPr snapToGrid="0" snapToObjects="1">
      <p:cViewPr varScale="1">
        <p:scale>
          <a:sx n="67" d="100"/>
          <a:sy n="67" d="100"/>
        </p:scale>
        <p:origin x="-13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25AAE1-D6E1-6749-8362-AB434464FF3D}" type="datetimeFigureOut">
              <a:rPr lang="en-US" smtClean="0"/>
              <a:t>7/12/2017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18F2BC0-B62B-1E49-8569-6B82F605CD38}" type="slidenum">
              <a:rPr lang="en-US" smtClean="0"/>
              <a:t>‹#›</a:t>
            </a:fld>
            <a:endParaRPr lang="en-US"/>
          </a:p>
        </p:txBody>
      </p:sp>
    </p:spTree>
    <p:extLst>
      <p:ext uri="{BB962C8B-B14F-4D97-AF65-F5344CB8AC3E}">
        <p14:creationId xmlns:p14="http://schemas.microsoft.com/office/powerpoint/2010/main" val="1811396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669152-7B69-E748-BA70-447429A05660}" type="datetimeFigureOut">
              <a:rPr lang="en-US" smtClean="0"/>
              <a:pPr/>
              <a:t>7/12/2017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897C78-178C-C046-9887-840D8792920C}" type="slidenum">
              <a:rPr lang="en-US" smtClean="0"/>
              <a:pPr/>
              <a:t>‹#›</a:t>
            </a:fld>
            <a:endParaRPr lang="en-US"/>
          </a:p>
        </p:txBody>
      </p:sp>
    </p:spTree>
    <p:extLst>
      <p:ext uri="{BB962C8B-B14F-4D97-AF65-F5344CB8AC3E}">
        <p14:creationId xmlns:p14="http://schemas.microsoft.com/office/powerpoint/2010/main" val="2170438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 </a:t>
            </a:r>
          </a:p>
        </p:txBody>
      </p:sp>
      <p:sp>
        <p:nvSpPr>
          <p:cNvPr id="15363" name="Slide Number Placeholder 3"/>
          <p:cNvSpPr>
            <a:spLocks noGrp="1"/>
          </p:cNvSpPr>
          <p:nvPr>
            <p:ph type="sldNum" sz="quarter" idx="5"/>
          </p:nvPr>
        </p:nvSpPr>
        <p:spPr bwMode="auto">
          <a:noFill/>
          <a:ln>
            <a:miter lim="800000"/>
            <a:headEnd/>
            <a:tailEnd/>
          </a:ln>
        </p:spPr>
        <p:txBody>
          <a:bodyPr/>
          <a:lstStyle/>
          <a:p>
            <a:fld id="{21AF8705-BABE-5940-84E7-B220D1859E88}"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when babies pass the newborn hearing screening,  it is important to continue to screen throughout early childhood because...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Hearing loss can occur at </a:t>
            </a:r>
            <a:r>
              <a:rPr lang="en-US" sz="1200" u="sng" kern="1200" dirty="0">
                <a:solidFill>
                  <a:schemeClr val="tx1"/>
                </a:solidFill>
                <a:effectLst/>
                <a:latin typeface="+mn-lt"/>
                <a:ea typeface="+mn-ea"/>
                <a:cs typeface="+mn-cs"/>
              </a:rPr>
              <a:t>any time</a:t>
            </a:r>
            <a:r>
              <a:rPr lang="en-US" sz="1200" kern="1200" dirty="0">
                <a:solidFill>
                  <a:schemeClr val="tx1"/>
                </a:solidFill>
                <a:effectLst/>
                <a:latin typeface="+mn-lt"/>
                <a:ea typeface="+mn-ea"/>
                <a:cs typeface="+mn-cs"/>
              </a:rPr>
              <a:t> in a child’s life as a result of illness, physical trauma, or environmental or genetic factors.  We will talk a bit more about these causes in a moment.</a:t>
            </a:r>
          </a:p>
          <a:p>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10</a:t>
            </a:fld>
            <a:endParaRPr lang="en-US"/>
          </a:p>
        </p:txBody>
      </p:sp>
    </p:spTree>
    <p:extLst>
      <p:ext uri="{BB962C8B-B14F-4D97-AF65-F5344CB8AC3E}">
        <p14:creationId xmlns:p14="http://schemas.microsoft.com/office/powerpoint/2010/main" val="122248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 suggests that the incidence of permanent hearing loss doubles between birth and school age, from about 3 children in 1,000 at birth, to about 6 in a thousand by the time children enter school.   </a:t>
            </a:r>
          </a:p>
          <a:p>
            <a:r>
              <a:rPr lang="en-US" sz="1200" kern="1200" dirty="0">
                <a:solidFill>
                  <a:schemeClr val="tx1"/>
                </a:solidFill>
                <a:effectLst/>
                <a:latin typeface="+mn-lt"/>
                <a:ea typeface="+mn-ea"/>
                <a:cs typeface="+mn-cs"/>
              </a:rPr>
              <a:t>That’s why screening during this vulnerable period in a child’s life is so important. </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11</a:t>
            </a:fld>
            <a:endParaRPr lang="en-US"/>
          </a:p>
        </p:txBody>
      </p:sp>
    </p:spTree>
    <p:extLst>
      <p:ext uri="{BB962C8B-B14F-4D97-AF65-F5344CB8AC3E}">
        <p14:creationId xmlns:p14="http://schemas.microsoft.com/office/powerpoint/2010/main" val="1177835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Fortunately, there is an increasing</a:t>
            </a:r>
            <a:r>
              <a:rPr lang="en-US" sz="1200" kern="1200" baseline="0" dirty="0">
                <a:solidFill>
                  <a:schemeClr val="tx1"/>
                </a:solidFill>
                <a:effectLst/>
                <a:latin typeface="+mn-lt"/>
                <a:ea typeface="+mn-ea"/>
                <a:cs typeface="+mn-cs"/>
              </a:rPr>
              <a:t> awareness on behalf of professionals (whether educational or health care </a:t>
            </a:r>
            <a:r>
              <a:rPr lang="en-US" sz="1200" kern="1200" baseline="0" dirty="0" err="1">
                <a:solidFill>
                  <a:schemeClr val="tx1"/>
                </a:solidFill>
                <a:effectLst/>
                <a:latin typeface="+mn-lt"/>
                <a:ea typeface="+mn-ea"/>
                <a:cs typeface="+mn-cs"/>
              </a:rPr>
              <a:t>profresionsals</a:t>
            </a:r>
            <a:r>
              <a:rPr lang="en-US" sz="1200" kern="1200" baseline="0" dirty="0">
                <a:solidFill>
                  <a:schemeClr val="tx1"/>
                </a:solidFill>
                <a:effectLst/>
                <a:latin typeface="+mn-lt"/>
                <a:ea typeface="+mn-ea"/>
                <a:cs typeface="+mn-cs"/>
              </a:rPr>
              <a:t> as well as among parents of the important of monitoring language development There is a growing understanding that </a:t>
            </a:r>
            <a:r>
              <a:rPr lang="en-US" sz="1200" kern="1200" dirty="0">
                <a:solidFill>
                  <a:schemeClr val="tx1"/>
                </a:solidFill>
                <a:effectLst/>
                <a:latin typeface="+mn-lt"/>
                <a:ea typeface="+mn-ea"/>
                <a:cs typeface="+mn-cs"/>
              </a:rPr>
              <a:t>Language development is at the heart of cognitive &amp; social-emotional development and school readiness.  We are always encouraging</a:t>
            </a:r>
            <a:r>
              <a:rPr lang="en-US" sz="1200" kern="1200" baseline="0" dirty="0">
                <a:solidFill>
                  <a:schemeClr val="tx1"/>
                </a:solidFill>
                <a:effectLst/>
                <a:latin typeface="+mn-lt"/>
                <a:ea typeface="+mn-ea"/>
                <a:cs typeface="+mn-cs"/>
              </a:rPr>
              <a:t> an awareness that </a:t>
            </a:r>
            <a:r>
              <a:rPr lang="en-US" sz="1200" kern="1200" dirty="0">
                <a:solidFill>
                  <a:schemeClr val="tx1"/>
                </a:solidFill>
                <a:effectLst/>
                <a:latin typeface="+mn-lt"/>
                <a:ea typeface="+mn-ea"/>
                <a:cs typeface="+mn-cs"/>
              </a:rPr>
              <a:t>Hearing health is at the heart of typical language development. And that means that if we are going to be conscientious</a:t>
            </a:r>
            <a:r>
              <a:rPr lang="en-US" sz="1200" kern="1200" baseline="0" dirty="0">
                <a:solidFill>
                  <a:schemeClr val="tx1"/>
                </a:solidFill>
                <a:effectLst/>
                <a:latin typeface="+mn-lt"/>
                <a:ea typeface="+mn-ea"/>
                <a:cs typeface="+mn-cs"/>
              </a:rPr>
              <a:t> about monitoring language throughout early childhood we should be equally conscientious about monitoring hearing statue throughout this critical period as well. </a:t>
            </a:r>
            <a:endParaRPr lang="en-US" dirty="0"/>
          </a:p>
        </p:txBody>
      </p:sp>
      <p:sp>
        <p:nvSpPr>
          <p:cNvPr id="4" name="Slide Number Placeholder 3"/>
          <p:cNvSpPr>
            <a:spLocks noGrp="1"/>
          </p:cNvSpPr>
          <p:nvPr>
            <p:ph type="sldNum" sz="quarter" idx="10"/>
          </p:nvPr>
        </p:nvSpPr>
        <p:spPr/>
        <p:txBody>
          <a:bodyPr/>
          <a:lstStyle/>
          <a:p>
            <a:fld id="{BF059D88-ABCE-F146-ACA4-8558862D84E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we know that hearing Screening, followed by appropriate </a:t>
            </a:r>
            <a:r>
              <a:rPr lang="en-US" sz="1200" kern="1200" dirty="0" err="1">
                <a:solidFill>
                  <a:schemeClr val="tx1"/>
                </a:solidFill>
                <a:effectLst/>
                <a:latin typeface="+mn-lt"/>
                <a:ea typeface="+mn-ea"/>
                <a:cs typeface="+mn-cs"/>
              </a:rPr>
              <a:t>audiological</a:t>
            </a:r>
            <a:r>
              <a:rPr lang="en-US" sz="1200" kern="1200" dirty="0">
                <a:solidFill>
                  <a:schemeClr val="tx1"/>
                </a:solidFill>
                <a:effectLst/>
                <a:latin typeface="+mn-lt"/>
                <a:ea typeface="+mn-ea"/>
                <a:cs typeface="+mn-cs"/>
              </a:rPr>
              <a:t> assessment and early intervention when needed, can dramatically improve options and outcomes for children who are deaf or hard of hearing. </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13</a:t>
            </a:fld>
            <a:endParaRPr lang="en-US"/>
          </a:p>
        </p:txBody>
      </p:sp>
    </p:spTree>
    <p:extLst>
      <p:ext uri="{BB962C8B-B14F-4D97-AF65-F5344CB8AC3E}">
        <p14:creationId xmlns:p14="http://schemas.microsoft.com/office/powerpoint/2010/main" val="3221969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a:solidFill>
                  <a:schemeClr val="tx1"/>
                </a:solidFill>
                <a:latin typeface="+mn-lt"/>
                <a:ea typeface="+mn-ea"/>
                <a:cs typeface="+mn-cs"/>
              </a:rPr>
              <a:t>Now let’s talk </a:t>
            </a:r>
            <a:r>
              <a:rPr lang="en-US" sz="1200" i="1" kern="1200" dirty="0" err="1">
                <a:solidFill>
                  <a:schemeClr val="tx1"/>
                </a:solidFill>
                <a:latin typeface="+mn-lt"/>
                <a:ea typeface="+mn-ea"/>
                <a:cs typeface="+mn-cs"/>
              </a:rPr>
              <a:t>vor</a:t>
            </a:r>
            <a:r>
              <a:rPr lang="en-US" sz="1200" i="1" kern="1200" dirty="0">
                <a:solidFill>
                  <a:schemeClr val="tx1"/>
                </a:solidFill>
                <a:latin typeface="+mn-lt"/>
                <a:ea typeface="+mn-ea"/>
                <a:cs typeface="+mn-cs"/>
              </a:rPr>
              <a:t> just</a:t>
            </a:r>
            <a:r>
              <a:rPr lang="en-US" sz="1200" i="1" kern="1200" baseline="0" dirty="0">
                <a:solidFill>
                  <a:schemeClr val="tx1"/>
                </a:solidFill>
                <a:latin typeface="+mn-lt"/>
                <a:ea typeface="+mn-ea"/>
                <a:cs typeface="+mn-cs"/>
              </a:rPr>
              <a:t> a moment </a:t>
            </a:r>
            <a:r>
              <a:rPr lang="en-US" sz="1200" i="1" kern="1200" dirty="0">
                <a:solidFill>
                  <a:schemeClr val="tx1"/>
                </a:solidFill>
                <a:latin typeface="+mn-lt"/>
                <a:ea typeface="+mn-ea"/>
                <a:cs typeface="+mn-cs"/>
              </a:rPr>
              <a:t>about why OAE screening is the recommended</a:t>
            </a:r>
            <a:r>
              <a:rPr lang="en-US" sz="1200" i="1" kern="1200" baseline="0" dirty="0">
                <a:solidFill>
                  <a:schemeClr val="tx1"/>
                </a:solidFill>
                <a:latin typeface="+mn-lt"/>
                <a:ea typeface="+mn-ea"/>
                <a:cs typeface="+mn-cs"/>
              </a:rPr>
              <a:t> method for children birth to three years of ago..</a:t>
            </a:r>
          </a:p>
          <a:p>
            <a:r>
              <a:rPr lang="en-US" sz="1200" i="1" kern="1200" dirty="0">
                <a:solidFill>
                  <a:schemeClr val="tx1"/>
                </a:solidFill>
                <a:latin typeface="+mn-lt"/>
                <a:ea typeface="+mn-ea"/>
                <a:cs typeface="+mn-cs"/>
              </a:rPr>
              <a:t> </a:t>
            </a:r>
            <a:r>
              <a:rPr lang="en-US" sz="1200" kern="1200" dirty="0">
                <a:solidFill>
                  <a:schemeClr val="tx1"/>
                </a:solidFill>
                <a:effectLst/>
                <a:latin typeface="+mn-lt"/>
                <a:ea typeface="+mn-ea"/>
                <a:cs typeface="+mn-cs"/>
              </a:rPr>
              <a:t>OAE screening is the most appropriate method to identify young children at risk for permanent hearing loss because it is:</a:t>
            </a:r>
          </a:p>
          <a:p>
            <a:pPr lvl="0"/>
            <a:r>
              <a:rPr lang="en-US" sz="1200" kern="1200" dirty="0">
                <a:solidFill>
                  <a:schemeClr val="tx1"/>
                </a:solidFill>
                <a:effectLst/>
                <a:latin typeface="+mn-lt"/>
                <a:ea typeface="+mn-ea"/>
                <a:cs typeface="+mn-cs"/>
              </a:rPr>
              <a:t>Accurate</a:t>
            </a:r>
          </a:p>
          <a:p>
            <a:pPr lvl="0"/>
            <a:r>
              <a:rPr lang="en-US" sz="1200" kern="1200" dirty="0">
                <a:solidFill>
                  <a:schemeClr val="tx1"/>
                </a:solidFill>
                <a:effectLst/>
                <a:latin typeface="+mn-lt"/>
                <a:ea typeface="+mn-ea"/>
                <a:cs typeface="+mn-cs"/>
              </a:rPr>
              <a:t>Feasible--does not require a behavioral response from the child, thus allowing us to screen children u</a:t>
            </a:r>
            <a:r>
              <a:rPr lang="en-US" sz="1200" i="1" kern="1200" dirty="0">
                <a:solidFill>
                  <a:schemeClr val="tx1"/>
                </a:solidFill>
                <a:effectLst/>
                <a:latin typeface="+mn-lt"/>
                <a:ea typeface="+mn-ea"/>
                <a:cs typeface="+mn-cs"/>
              </a:rPr>
              <a:t>nder three years of age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Quick &amp; easy—most children can be screened in just a minute or two—sometimes in as little as 30 seconds per ear.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a flexible tool that can be used in a variety of environments, including classroom, home, or health care settings.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its effective in identifying children who may have a mild hearing loss, or a loss in just one ear, as well as those who have a severe, bilateral loss.  In addition, it can be helpful in drawing attention to a broader range of hearing-health conditions that may need further medical attention.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059D88-ABCE-F146-ACA4-8558862D84E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Here’s a quick overview of the </a:t>
            </a:r>
            <a:r>
              <a:rPr lang="en-US" sz="1200" kern="1200" baseline="0" dirty="0" err="1">
                <a:solidFill>
                  <a:schemeClr val="tx1"/>
                </a:solidFill>
                <a:effectLst/>
                <a:latin typeface="+mn-lt"/>
                <a:ea typeface="+mn-ea"/>
                <a:cs typeface="+mn-cs"/>
              </a:rPr>
              <a:t>otoacoustic</a:t>
            </a:r>
            <a:r>
              <a:rPr lang="en-US" sz="1200" kern="1200" baseline="0" dirty="0">
                <a:solidFill>
                  <a:schemeClr val="tx1"/>
                </a:solidFill>
                <a:effectLst/>
                <a:latin typeface="+mn-lt"/>
                <a:ea typeface="+mn-ea"/>
                <a:cs typeface="+mn-cs"/>
              </a:rPr>
              <a:t> emissions screening process that you have an understanding of how it works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conduct an OAE screening, we first take a thorough look at the outer part of the ear to make sure there is no visible sign of infection,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blockage, or any malformations. &lt;CLICK&gt;</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15</a:t>
            </a:fld>
            <a:endParaRPr lang="en-US"/>
          </a:p>
        </p:txBody>
      </p:sp>
    </p:spTree>
    <p:extLst>
      <p:ext uri="{BB962C8B-B14F-4D97-AF65-F5344CB8AC3E}">
        <p14:creationId xmlns:p14="http://schemas.microsoft.com/office/powerpoint/2010/main" val="1080716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OAE screening procedure</a:t>
            </a:r>
            <a:r>
              <a:rPr lang="en-US" sz="1200" kern="1200" baseline="0" dirty="0">
                <a:solidFill>
                  <a:schemeClr val="tx1"/>
                </a:solidFill>
                <a:effectLst/>
                <a:latin typeface="+mn-lt"/>
                <a:ea typeface="+mn-ea"/>
                <a:cs typeface="+mn-cs"/>
              </a:rPr>
              <a:t> is completed with the use of a small hand-held device from which a cord extends to a small bud-like probe.</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a:t>
            </a:r>
            <a:r>
              <a:rPr lang="en-US" sz="1200" kern="1200" baseline="0" dirty="0">
                <a:solidFill>
                  <a:schemeClr val="tx1"/>
                </a:solidFill>
                <a:effectLst/>
                <a:latin typeface="+mn-lt"/>
                <a:ea typeface="+mn-ea"/>
                <a:cs typeface="+mn-cs"/>
              </a:rPr>
              <a:t> the visual inspection is ok, the</a:t>
            </a:r>
            <a:r>
              <a:rPr lang="en-US" sz="1200" kern="1200" dirty="0">
                <a:solidFill>
                  <a:schemeClr val="tx1"/>
                </a:solidFill>
                <a:effectLst/>
                <a:latin typeface="+mn-lt"/>
                <a:ea typeface="+mn-ea"/>
                <a:cs typeface="+mn-cs"/>
              </a:rPr>
              <a:t> small probe is then placed in the ear canal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&lt;CLICK&gt;</a:t>
            </a:r>
            <a:endParaRPr lang="en-US" dirty="0"/>
          </a:p>
          <a:p>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16</a:t>
            </a:fld>
            <a:endParaRPr lang="en-US"/>
          </a:p>
        </p:txBody>
      </p:sp>
    </p:spTree>
    <p:extLst>
      <p:ext uri="{BB962C8B-B14F-4D97-AF65-F5344CB8AC3E}">
        <p14:creationId xmlns:p14="http://schemas.microsoft.com/office/powerpoint/2010/main" val="162391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probe,</a:t>
            </a:r>
            <a:r>
              <a:rPr lang="en-US" sz="1200" kern="1200" baseline="0" dirty="0">
                <a:solidFill>
                  <a:schemeClr val="tx1"/>
                </a:solidFill>
                <a:effectLst/>
                <a:latin typeface="+mn-lt"/>
                <a:ea typeface="+mn-ea"/>
                <a:cs typeface="+mn-cs"/>
              </a:rPr>
              <a:t> which is illustrated here as the blue object in the outer part of the ear,</a:t>
            </a:r>
            <a:r>
              <a:rPr lang="en-US" sz="1200" kern="1200" dirty="0">
                <a:solidFill>
                  <a:schemeClr val="tx1"/>
                </a:solidFill>
                <a:effectLst/>
                <a:latin typeface="+mn-lt"/>
                <a:ea typeface="+mn-ea"/>
                <a:cs typeface="+mn-cs"/>
              </a:rPr>
              <a:t> delivers a low-volume sound stimulus into the ear.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cochlea, which is the snail shaped portion of the inner ear that you see on the right, is functioning normally, it will respond to this sound by sending the signal to the brain, while also producing an “acoustic emission” &lt;CLICK&gt;</a:t>
            </a:r>
            <a:r>
              <a:rPr lang="en-US" sz="1200" kern="1200" baseline="0" dirty="0">
                <a:solidFill>
                  <a:schemeClr val="tx1"/>
                </a:solidFill>
                <a:effectLst/>
                <a:latin typeface="+mn-lt"/>
                <a:ea typeface="+mn-ea"/>
                <a:cs typeface="+mn-cs"/>
              </a:rPr>
              <a:t>, a sound that travels back out of the ear.</a:t>
            </a:r>
            <a:r>
              <a:rPr lang="en-US" sz="1200" kern="1200" dirty="0">
                <a:solidFill>
                  <a:schemeClr val="tx1"/>
                </a:solidFill>
                <a:effectLst/>
                <a:latin typeface="+mn-lt"/>
                <a:ea typeface="+mn-ea"/>
                <a:cs typeface="+mn-cs"/>
              </a:rPr>
              <a:t> This emission is analyzed by the screening unit and in approximately 30 seconds, …&lt;CLICK&gt;</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059D88-ABCE-F146-ACA4-8558862D84E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result is displayed</a:t>
            </a:r>
            <a:r>
              <a:rPr lang="en-US" baseline="0" dirty="0"/>
              <a:t> on the equipment screen as a pass</a:t>
            </a:r>
            <a:r>
              <a:rPr lang="is-IS" baseline="0" dirty="0"/>
              <a:t>…</a:t>
            </a:r>
            <a:r>
              <a:rPr lang="en-US" sz="1200" kern="1200" dirty="0">
                <a:solidFill>
                  <a:schemeClr val="tx1"/>
                </a:solidFill>
                <a:effectLst/>
                <a:latin typeface="+mn-lt"/>
                <a:ea typeface="+mn-ea"/>
                <a:cs typeface="+mn-cs"/>
              </a:rPr>
              <a:t>&lt;CLICK&gt;</a:t>
            </a:r>
            <a:r>
              <a:rPr lang="en-US"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18</a:t>
            </a:fld>
            <a:endParaRPr lang="en-US"/>
          </a:p>
        </p:txBody>
      </p:sp>
    </p:spTree>
    <p:extLst>
      <p:ext uri="{BB962C8B-B14F-4D97-AF65-F5344CB8AC3E}">
        <p14:creationId xmlns:p14="http://schemas.microsoft.com/office/powerpoint/2010/main" val="1085548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…or a refer </a:t>
            </a:r>
            <a:r>
              <a:rPr lang="en-US" sz="1200" kern="1200" dirty="0">
                <a:solidFill>
                  <a:schemeClr val="tx1"/>
                </a:solidFill>
                <a:effectLst/>
                <a:latin typeface="+mn-lt"/>
                <a:ea typeface="+mn-ea"/>
                <a:cs typeface="+mn-cs"/>
              </a:rPr>
              <a:t>&lt;CLICK&gt;.</a:t>
            </a:r>
            <a:r>
              <a:rPr lang="en-US"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19</a:t>
            </a:fld>
            <a:endParaRPr lang="en-US"/>
          </a:p>
        </p:txBody>
      </p:sp>
    </p:spTree>
    <p:extLst>
      <p:ext uri="{BB962C8B-B14F-4D97-AF65-F5344CB8AC3E}">
        <p14:creationId xmlns:p14="http://schemas.microsoft.com/office/powerpoint/2010/main" val="1965676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a:t>
            </a:r>
            <a:r>
              <a:rPr lang="en-US" baseline="0" dirty="0"/>
              <a:t> starting -  go to SLIDE SHOW, select set-up show  and check that advance slides manually is selected</a:t>
            </a:r>
            <a:endParaRPr lang="en-US" dirty="0"/>
          </a:p>
        </p:txBody>
      </p:sp>
      <p:sp>
        <p:nvSpPr>
          <p:cNvPr id="4" name="Slide Number Placeholder 3"/>
          <p:cNvSpPr>
            <a:spLocks noGrp="1"/>
          </p:cNvSpPr>
          <p:nvPr>
            <p:ph type="sldNum" sz="quarter" idx="10"/>
          </p:nvPr>
        </p:nvSpPr>
        <p:spPr/>
        <p:txBody>
          <a:bodyPr/>
          <a:lstStyle/>
          <a:p>
            <a:fld id="{BF059D88-ABCE-F146-ACA4-8558862D84E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 child doesn’t pass the initial OAE screening on one or both ears, follow-up steps will be necessary.  Here’s a quick snapshot of the OAE screening and follow-up protocol.  Its helpful at this point just to have a general sense of what the overall follow-up will look like and what</a:t>
            </a:r>
            <a:r>
              <a:rPr lang="en-US" sz="1200" kern="1200" baseline="0" dirty="0">
                <a:solidFill>
                  <a:schemeClr val="tx1"/>
                </a:solidFill>
                <a:effectLst/>
                <a:latin typeface="+mn-lt"/>
                <a:ea typeface="+mn-ea"/>
                <a:cs typeface="+mn-cs"/>
              </a:rPr>
              <a:t> percentage of children you will be needing follow-up steps.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100% of your children will receive an initial OAE screening on both ears.  We expect that about 75% of children will pass on both ears and will not need any further follow-up; however about 25% will not pass on one or both ears and will need a second OAE screening within 2 weeks. About 8% of the total number of children screened will not pass the second OAE screening and will need to be referred to a health care provider for a middle ear evaluation.  Once any middle ear problems have been resolved and medical clearance has been given, you will then screen this small number of children a 3rd time.  We expect that less than 1% of the total number of children being screened will not pass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OAE screening and will be referred to a pediatric audiologist for a complete </a:t>
            </a:r>
            <a:r>
              <a:rPr lang="en-US" sz="1200" kern="1200" dirty="0" err="1">
                <a:solidFill>
                  <a:schemeClr val="tx1"/>
                </a:solidFill>
                <a:effectLst/>
                <a:latin typeface="+mn-lt"/>
                <a:ea typeface="+mn-ea"/>
                <a:cs typeface="+mn-cs"/>
              </a:rPr>
              <a:t>audiological</a:t>
            </a:r>
            <a:r>
              <a:rPr lang="en-US" sz="1200" kern="1200" dirty="0">
                <a:solidFill>
                  <a:schemeClr val="tx1"/>
                </a:solidFill>
                <a:effectLst/>
                <a:latin typeface="+mn-lt"/>
                <a:ea typeface="+mn-ea"/>
                <a:cs typeface="+mn-cs"/>
              </a:rPr>
              <a:t> evaluation. So although a small subset of children will indeed need follow-up referral and further OAE screening, it is a feasible protocol that helps children get the medical and </a:t>
            </a:r>
            <a:r>
              <a:rPr lang="en-US" sz="1200" kern="1200" dirty="0" err="1">
                <a:solidFill>
                  <a:schemeClr val="tx1"/>
                </a:solidFill>
                <a:effectLst/>
                <a:latin typeface="+mn-lt"/>
                <a:ea typeface="+mn-ea"/>
                <a:cs typeface="+mn-cs"/>
              </a:rPr>
              <a:t>audiological</a:t>
            </a:r>
            <a:r>
              <a:rPr lang="en-US" sz="1200" kern="1200" dirty="0">
                <a:solidFill>
                  <a:schemeClr val="tx1"/>
                </a:solidFill>
                <a:effectLst/>
                <a:latin typeface="+mn-lt"/>
                <a:ea typeface="+mn-ea"/>
                <a:cs typeface="+mn-cs"/>
              </a:rPr>
              <a:t> attention they need while minimizing unnecessary referrals to health care providers.   </a:t>
            </a:r>
          </a:p>
          <a:p>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20</a:t>
            </a:fld>
            <a:endParaRPr lang="en-US"/>
          </a:p>
        </p:txBody>
      </p:sp>
    </p:spTree>
    <p:extLst>
      <p:ext uri="{BB962C8B-B14F-4D97-AF65-F5344CB8AC3E}">
        <p14:creationId xmlns:p14="http://schemas.microsoft.com/office/powerpoint/2010/main" val="1389708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0" dirty="0"/>
              <a:t> Acquired </a:t>
            </a:r>
            <a:r>
              <a:rPr lang="mr-IN" baseline="0" dirty="0"/>
              <a:t>–</a:t>
            </a:r>
            <a:r>
              <a:rPr lang="en-US" baseline="0" dirty="0"/>
              <a:t> Head trauma, pathological (disease), noise exposure</a:t>
            </a:r>
          </a:p>
          <a:p>
            <a:r>
              <a:rPr lang="en-US" baseline="0" dirty="0"/>
              <a:t>2. Structural </a:t>
            </a:r>
            <a:r>
              <a:rPr lang="mr-IN" baseline="0" dirty="0"/>
              <a:t>–</a:t>
            </a:r>
            <a:r>
              <a:rPr lang="en-US" baseline="0" dirty="0"/>
              <a:t> structural irregularities that might interfere with hearing </a:t>
            </a:r>
            <a:r>
              <a:rPr lang="mr-IN" baseline="0" dirty="0"/>
              <a:t>–</a:t>
            </a:r>
            <a:r>
              <a:rPr lang="en-US" baseline="0" dirty="0"/>
              <a:t> stenosis, </a:t>
            </a:r>
            <a:r>
              <a:rPr lang="en-US" baseline="0" dirty="0" err="1"/>
              <a:t>Mondin</a:t>
            </a:r>
            <a:r>
              <a:rPr lang="en-US" baseline="0" dirty="0"/>
              <a:t> dysplasia etc.</a:t>
            </a:r>
          </a:p>
          <a:p>
            <a:r>
              <a:rPr lang="en-US" baseline="0" dirty="0"/>
              <a:t>3. Genetic </a:t>
            </a:r>
            <a:r>
              <a:rPr lang="mr-IN" baseline="0" dirty="0"/>
              <a:t>–</a:t>
            </a:r>
            <a:r>
              <a:rPr lang="en-US" baseline="0" dirty="0"/>
              <a:t> hereditary </a:t>
            </a:r>
            <a:r>
              <a:rPr lang="mr-IN" baseline="0" dirty="0"/>
              <a:t>–</a:t>
            </a:r>
            <a:r>
              <a:rPr lang="en-US" baseline="0" dirty="0"/>
              <a:t> syndrome, family history etc. </a:t>
            </a:r>
            <a:endParaRPr lang="en-US" dirty="0"/>
          </a:p>
        </p:txBody>
      </p:sp>
      <p:sp>
        <p:nvSpPr>
          <p:cNvPr id="4" name="Slide Number Placeholder 3"/>
          <p:cNvSpPr>
            <a:spLocks noGrp="1"/>
          </p:cNvSpPr>
          <p:nvPr>
            <p:ph type="sldNum" sz="quarter" idx="10"/>
          </p:nvPr>
        </p:nvSpPr>
        <p:spPr/>
        <p:txBody>
          <a:bodyPr/>
          <a:lstStyle/>
          <a:p>
            <a:fld id="{BF059D88-ABCE-F146-ACA4-8558862D84E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availability of OAE screening means that it is no longer appropriate to rely on subjective methods…  </a:t>
            </a:r>
            <a:endParaRPr lang="en-US" dirty="0"/>
          </a:p>
        </p:txBody>
      </p:sp>
      <p:sp>
        <p:nvSpPr>
          <p:cNvPr id="4" name="Slide Number Placeholder 3"/>
          <p:cNvSpPr>
            <a:spLocks noGrp="1"/>
          </p:cNvSpPr>
          <p:nvPr>
            <p:ph type="sldNum" sz="quarter" idx="10"/>
          </p:nvPr>
        </p:nvSpPr>
        <p:spPr/>
        <p:txBody>
          <a:bodyPr/>
          <a:lstStyle/>
          <a:p>
            <a:fld id="{BF059D88-ABCE-F146-ACA4-8558862D84E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Structural: </a:t>
            </a:r>
          </a:p>
          <a:p>
            <a:endParaRPr lang="en-US" sz="1200" b="1"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Structural causes of late-onset hearing loss may occur with a number of syndromes. Structural deformities of the cochlea such as LVA and </a:t>
            </a:r>
            <a:r>
              <a:rPr lang="en-US" sz="1200" kern="1200" dirty="0" err="1">
                <a:solidFill>
                  <a:schemeClr val="tx1"/>
                </a:solidFill>
                <a:effectLst/>
                <a:latin typeface="+mn-lt"/>
                <a:ea typeface="+mn-ea"/>
                <a:cs typeface="+mn-cs"/>
              </a:rPr>
              <a:t>Mondini</a:t>
            </a:r>
            <a:r>
              <a:rPr lang="en-US" sz="1200" kern="1200" dirty="0">
                <a:solidFill>
                  <a:schemeClr val="tx1"/>
                </a:solidFill>
                <a:effectLst/>
                <a:latin typeface="+mn-lt"/>
                <a:ea typeface="+mn-ea"/>
                <a:cs typeface="+mn-cs"/>
              </a:rPr>
              <a:t> malformation are congenital but not always related to a specific syndrome. </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Cochlear malformations affect hearing differently in different children. Some hearing losses may occur earlier and others may not present until later childhood. </a:t>
            </a:r>
          </a:p>
          <a:p>
            <a:pPr marL="228600" indent="-228600">
              <a:buAutoNum type="arabicPeriod"/>
            </a:pP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Structural malformations of the inner ear are associated with sudden and extreme progression and fluctuation of hearing. </a:t>
            </a:r>
            <a:endParaRPr lang="en-US" dirty="0"/>
          </a:p>
          <a:p>
            <a:endParaRPr lang="en-US" dirty="0"/>
          </a:p>
        </p:txBody>
      </p:sp>
      <p:sp>
        <p:nvSpPr>
          <p:cNvPr id="4" name="Slide Number Placeholder 3"/>
          <p:cNvSpPr>
            <a:spLocks noGrp="1"/>
          </p:cNvSpPr>
          <p:nvPr>
            <p:ph type="sldNum" sz="quarter" idx="10"/>
          </p:nvPr>
        </p:nvSpPr>
        <p:spPr/>
        <p:txBody>
          <a:bodyPr/>
          <a:lstStyle/>
          <a:p>
            <a:fld id="{BF059D88-ABCE-F146-ACA4-8558862D84E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a:solidFill>
                  <a:schemeClr val="tx1"/>
                </a:solidFill>
                <a:effectLst/>
                <a:latin typeface="+mn-lt"/>
                <a:ea typeface="+mn-ea"/>
                <a:cs typeface="+mn-cs"/>
              </a:rPr>
              <a:t>Genetic: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Genetic causes of late-onset hearing loss may be </a:t>
            </a:r>
            <a:r>
              <a:rPr lang="en-US" sz="1200" kern="1200" dirty="0" err="1">
                <a:solidFill>
                  <a:schemeClr val="tx1"/>
                </a:solidFill>
                <a:effectLst/>
                <a:latin typeface="+mn-lt"/>
                <a:ea typeface="+mn-ea"/>
                <a:cs typeface="+mn-cs"/>
              </a:rPr>
              <a:t>syndromic</a:t>
            </a:r>
            <a:r>
              <a:rPr lang="en-US" sz="1200" kern="1200" dirty="0">
                <a:solidFill>
                  <a:schemeClr val="tx1"/>
                </a:solidFill>
                <a:effectLst/>
                <a:latin typeface="+mn-lt"/>
                <a:ea typeface="+mn-ea"/>
                <a:cs typeface="+mn-cs"/>
              </a:rPr>
              <a:t> or non-</a:t>
            </a:r>
            <a:r>
              <a:rPr lang="en-US" sz="1200" kern="1200" dirty="0" err="1">
                <a:solidFill>
                  <a:schemeClr val="tx1"/>
                </a:solidFill>
                <a:effectLst/>
                <a:latin typeface="+mn-lt"/>
                <a:ea typeface="+mn-ea"/>
                <a:cs typeface="+mn-cs"/>
              </a:rPr>
              <a:t>syndromic</a:t>
            </a:r>
            <a:r>
              <a:rPr lang="en-US" sz="1200" kern="1200" dirty="0">
                <a:solidFill>
                  <a:schemeClr val="tx1"/>
                </a:solidFill>
                <a:effectLst/>
                <a:latin typeface="+mn-lt"/>
                <a:ea typeface="+mn-ea"/>
                <a:cs typeface="+mn-cs"/>
              </a:rPr>
              <a:t>.. </a:t>
            </a:r>
            <a:endParaRPr lang="en-US" dirty="0"/>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Syndromic</a:t>
            </a:r>
            <a:r>
              <a:rPr lang="en-US" sz="1200" kern="1200" dirty="0">
                <a:solidFill>
                  <a:schemeClr val="tx1"/>
                </a:solidFill>
                <a:effectLst/>
                <a:latin typeface="+mn-lt"/>
                <a:ea typeface="+mn-ea"/>
                <a:cs typeface="+mn-cs"/>
              </a:rPr>
              <a:t> losses include: </a:t>
            </a:r>
            <a:endParaRPr lang="en-US" dirty="0"/>
          </a:p>
          <a:p>
            <a:pPr marL="628650" lvl="1" indent="-171450">
              <a:buFont typeface="Arial" charset="0"/>
              <a:buChar char="•"/>
            </a:pPr>
            <a:r>
              <a:rPr lang="en-US" sz="1200" kern="1200" dirty="0" err="1">
                <a:solidFill>
                  <a:schemeClr val="tx1"/>
                </a:solidFill>
                <a:effectLst/>
                <a:latin typeface="+mn-lt"/>
                <a:ea typeface="+mn-ea"/>
                <a:cs typeface="+mn-cs"/>
              </a:rPr>
              <a:t>Pendred’s</a:t>
            </a:r>
            <a:r>
              <a:rPr lang="en-US" sz="1200" kern="1200" dirty="0">
                <a:solidFill>
                  <a:schemeClr val="tx1"/>
                </a:solidFill>
                <a:effectLst/>
                <a:latin typeface="+mn-lt"/>
                <a:ea typeface="+mn-ea"/>
                <a:cs typeface="+mn-cs"/>
              </a:rPr>
              <a:t> Syndrome, which is associated with LVA </a:t>
            </a:r>
          </a:p>
          <a:p>
            <a:pPr marL="628650" lvl="1" indent="-171450">
              <a:buFont typeface="Arial" charset="0"/>
              <a:buChar char="•"/>
            </a:pPr>
            <a:r>
              <a:rPr lang="en-US" sz="1200" kern="1200" dirty="0" err="1">
                <a:solidFill>
                  <a:schemeClr val="tx1"/>
                </a:solidFill>
                <a:effectLst/>
                <a:latin typeface="+mn-lt"/>
                <a:ea typeface="+mn-ea"/>
                <a:cs typeface="+mn-cs"/>
              </a:rPr>
              <a:t>Branchio</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Oto</a:t>
            </a:r>
            <a:r>
              <a:rPr lang="en-US" sz="1200" kern="1200" dirty="0">
                <a:solidFill>
                  <a:schemeClr val="tx1"/>
                </a:solidFill>
                <a:effectLst/>
                <a:latin typeface="+mn-lt"/>
                <a:ea typeface="+mn-ea"/>
                <a:cs typeface="+mn-cs"/>
              </a:rPr>
              <a:t>-Renal Syndrome (BOR), associated with </a:t>
            </a:r>
            <a:r>
              <a:rPr lang="en-US" sz="1200" kern="1200" dirty="0" err="1">
                <a:solidFill>
                  <a:schemeClr val="tx1"/>
                </a:solidFill>
                <a:effectLst/>
                <a:latin typeface="+mn-lt"/>
                <a:ea typeface="+mn-ea"/>
                <a:cs typeface="+mn-cs"/>
              </a:rPr>
              <a:t>Mondini</a:t>
            </a:r>
            <a:r>
              <a:rPr lang="en-US" sz="1200" kern="1200" dirty="0">
                <a:solidFill>
                  <a:schemeClr val="tx1"/>
                </a:solidFill>
                <a:effectLst/>
                <a:latin typeface="+mn-lt"/>
                <a:ea typeface="+mn-ea"/>
                <a:cs typeface="+mn-cs"/>
              </a:rPr>
              <a:t> deformities </a:t>
            </a:r>
          </a:p>
          <a:p>
            <a:pPr marL="628650" lvl="1" indent="-171450">
              <a:buFont typeface="Arial" charset="0"/>
              <a:buChar char="•"/>
            </a:pPr>
            <a:r>
              <a:rPr lang="en-US" sz="1200" kern="1200" dirty="0" err="1">
                <a:solidFill>
                  <a:schemeClr val="tx1"/>
                </a:solidFill>
                <a:effectLst/>
                <a:latin typeface="+mn-lt"/>
                <a:ea typeface="+mn-ea"/>
                <a:cs typeface="+mn-cs"/>
              </a:rPr>
              <a:t>Alports</a:t>
            </a:r>
            <a:r>
              <a:rPr lang="en-US" sz="1200" kern="1200" dirty="0">
                <a:solidFill>
                  <a:schemeClr val="tx1"/>
                </a:solidFill>
                <a:effectLst/>
                <a:latin typeface="+mn-lt"/>
                <a:ea typeface="+mn-ea"/>
                <a:cs typeface="+mn-cs"/>
              </a:rPr>
              <a:t> Syndrome with progressive renal failure and late occurring, progressive hearing loss </a:t>
            </a:r>
          </a:p>
          <a:p>
            <a:pPr marL="628650" lvl="1" indent="-171450">
              <a:buFont typeface="Arial" charset="0"/>
              <a:buChar char="•"/>
            </a:pPr>
            <a:r>
              <a:rPr lang="en-US" sz="1200" kern="1200" dirty="0">
                <a:solidFill>
                  <a:schemeClr val="tx1"/>
                </a:solidFill>
                <a:effectLst/>
                <a:latin typeface="+mn-lt"/>
                <a:ea typeface="+mn-ea"/>
                <a:cs typeface="+mn-cs"/>
              </a:rPr>
              <a:t>Stickler Syndrome, a connective tissue syndrome with late occurring vision problems and hearing loss </a:t>
            </a:r>
          </a:p>
          <a:p>
            <a:pPr marL="628650" lvl="1" indent="-171450">
              <a:buFont typeface="Arial" charset="0"/>
              <a:buChar char="•"/>
            </a:pPr>
            <a:r>
              <a:rPr lang="en-US" sz="1200" kern="1200" dirty="0">
                <a:solidFill>
                  <a:schemeClr val="tx1"/>
                </a:solidFill>
                <a:effectLst/>
                <a:latin typeface="+mn-lt"/>
                <a:ea typeface="+mn-ea"/>
                <a:cs typeface="+mn-cs"/>
              </a:rPr>
              <a:t>Usher Syndrome with progressive blindness and deafness. Usher Type I is associated with more severe hearing loss, lack of vestibular function and blindness. Types II and III typically show less severe hearing loss, less severe vestibular effects and more residual vision, with Type III occurring rarely </a:t>
            </a:r>
          </a:p>
          <a:p>
            <a:pPr marL="628650" lvl="1" indent="-171450">
              <a:buFont typeface="Arial" charset="0"/>
              <a:buChar char="•"/>
            </a:pPr>
            <a:r>
              <a:rPr lang="en-US" sz="1200" kern="1200" dirty="0">
                <a:solidFill>
                  <a:schemeClr val="tx1"/>
                </a:solidFill>
                <a:effectLst/>
                <a:latin typeface="+mn-lt"/>
                <a:ea typeface="+mn-ea"/>
                <a:cs typeface="+mn-cs"/>
              </a:rPr>
              <a:t>Neurofibromatosis Type II with progressive hearing loss resulting from auditory nerve tumors </a:t>
            </a:r>
          </a:p>
          <a:p>
            <a:pPr marL="628650" lvl="1" indent="-171450">
              <a:buFont typeface="Arial" charset="0"/>
              <a:buChar char="•"/>
            </a:pPr>
            <a:r>
              <a:rPr lang="en-US" sz="1200" kern="1200" dirty="0">
                <a:solidFill>
                  <a:schemeClr val="tx1"/>
                </a:solidFill>
                <a:effectLst/>
                <a:latin typeface="+mn-lt"/>
                <a:ea typeface="+mn-ea"/>
                <a:cs typeface="+mn-cs"/>
              </a:rPr>
              <a:t>Other neurodegenerative syndromes may be associated with late onset hearing loss, but are not as common as the syndromes listed above (e.g. </a:t>
            </a:r>
            <a:r>
              <a:rPr lang="en-US" sz="1200" kern="1200" dirty="0" err="1">
                <a:solidFill>
                  <a:schemeClr val="tx1"/>
                </a:solidFill>
                <a:effectLst/>
                <a:latin typeface="+mn-lt"/>
                <a:ea typeface="+mn-ea"/>
                <a:cs typeface="+mn-cs"/>
              </a:rPr>
              <a:t>Refsum</a:t>
            </a:r>
            <a:r>
              <a:rPr lang="en-US" sz="1200" kern="1200" dirty="0">
                <a:solidFill>
                  <a:schemeClr val="tx1"/>
                </a:solidFill>
                <a:effectLst/>
                <a:latin typeface="+mn-lt"/>
                <a:ea typeface="+mn-ea"/>
                <a:cs typeface="+mn-cs"/>
              </a:rPr>
              <a:t> Disease) </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Non-</a:t>
            </a:r>
            <a:r>
              <a:rPr lang="en-US" sz="1200" kern="1200" dirty="0" err="1">
                <a:solidFill>
                  <a:schemeClr val="tx1"/>
                </a:solidFill>
                <a:effectLst/>
                <a:latin typeface="+mn-lt"/>
                <a:ea typeface="+mn-ea"/>
                <a:cs typeface="+mn-cs"/>
              </a:rPr>
              <a:t>syndromic</a:t>
            </a:r>
            <a:r>
              <a:rPr lang="en-US" sz="1200" kern="1200" dirty="0">
                <a:solidFill>
                  <a:schemeClr val="tx1"/>
                </a:solidFill>
                <a:effectLst/>
                <a:latin typeface="+mn-lt"/>
                <a:ea typeface="+mn-ea"/>
                <a:cs typeface="+mn-cs"/>
              </a:rPr>
              <a:t> losses include: </a:t>
            </a:r>
          </a:p>
          <a:p>
            <a:pPr marL="628650" lvl="1" indent="-171450">
              <a:buFont typeface="Arial" charset="0"/>
              <a:buChar char="•"/>
            </a:pPr>
            <a:r>
              <a:rPr lang="en-US" sz="1200" kern="1200" dirty="0">
                <a:solidFill>
                  <a:schemeClr val="tx1"/>
                </a:solidFill>
                <a:effectLst/>
                <a:latin typeface="+mn-lt"/>
                <a:ea typeface="+mn-ea"/>
                <a:cs typeface="+mn-cs"/>
              </a:rPr>
              <a:t>Dominant-progressive hearing loss </a:t>
            </a:r>
          </a:p>
          <a:p>
            <a:pPr marL="628650" lvl="1" indent="-171450">
              <a:buFont typeface="Arial" charset="0"/>
              <a:buChar char="•"/>
            </a:pPr>
            <a:r>
              <a:rPr lang="en-US" sz="1200" kern="1200" dirty="0">
                <a:solidFill>
                  <a:schemeClr val="tx1"/>
                </a:solidFill>
                <a:effectLst/>
                <a:latin typeface="+mn-lt"/>
                <a:ea typeface="+mn-ea"/>
                <a:cs typeface="+mn-cs"/>
              </a:rPr>
              <a:t>Family history of late-occurring hearing loss </a:t>
            </a:r>
          </a:p>
          <a:p>
            <a:pPr marL="628650" lvl="1" indent="-171450">
              <a:buFont typeface="Arial" charset="0"/>
              <a:buChar char="•"/>
            </a:pPr>
            <a:r>
              <a:rPr lang="en-US" sz="1200" kern="1200" dirty="0" err="1">
                <a:solidFill>
                  <a:schemeClr val="tx1"/>
                </a:solidFill>
                <a:effectLst/>
                <a:latin typeface="+mn-lt"/>
                <a:ea typeface="+mn-ea"/>
                <a:cs typeface="+mn-cs"/>
              </a:rPr>
              <a:t>Connexin</a:t>
            </a:r>
            <a:r>
              <a:rPr lang="en-US" sz="1200" kern="1200" dirty="0">
                <a:solidFill>
                  <a:schemeClr val="tx1"/>
                </a:solidFill>
                <a:effectLst/>
                <a:latin typeface="+mn-lt"/>
                <a:ea typeface="+mn-ea"/>
                <a:cs typeface="+mn-cs"/>
              </a:rPr>
              <a:t> 26, which may have late-onset hearing loss in rare occurrences. A small number of studies have shown progressive hearing loss with </a:t>
            </a:r>
            <a:r>
              <a:rPr lang="en-US" sz="1200" kern="1200" dirty="0" err="1">
                <a:solidFill>
                  <a:schemeClr val="tx1"/>
                </a:solidFill>
                <a:effectLst/>
                <a:latin typeface="+mn-lt"/>
                <a:ea typeface="+mn-ea"/>
                <a:cs typeface="+mn-cs"/>
              </a:rPr>
              <a:t>Connexin</a:t>
            </a:r>
            <a:r>
              <a:rPr lang="en-US" sz="1200" kern="1200" dirty="0">
                <a:solidFill>
                  <a:schemeClr val="tx1"/>
                </a:solidFill>
                <a:effectLst/>
                <a:latin typeface="+mn-lt"/>
                <a:ea typeface="+mn-ea"/>
                <a:cs typeface="+mn-cs"/>
              </a:rPr>
              <a:t> 26 </a:t>
            </a:r>
          </a:p>
          <a:p>
            <a:endParaRPr lang="en-US" dirty="0"/>
          </a:p>
        </p:txBody>
      </p:sp>
      <p:sp>
        <p:nvSpPr>
          <p:cNvPr id="4" name="Slide Number Placeholder 3"/>
          <p:cNvSpPr>
            <a:spLocks noGrp="1"/>
          </p:cNvSpPr>
          <p:nvPr>
            <p:ph type="sldNum" sz="quarter" idx="10"/>
          </p:nvPr>
        </p:nvSpPr>
        <p:spPr/>
        <p:txBody>
          <a:bodyPr/>
          <a:lstStyle/>
          <a:p>
            <a:fld id="{BF059D88-ABCE-F146-ACA4-8558862D84E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summarize</a:t>
            </a:r>
            <a:r>
              <a:rPr lang="en-US" baseline="0" dirty="0"/>
              <a:t> </a:t>
            </a:r>
            <a:r>
              <a:rPr lang="mr-IN" baseline="0" dirty="0"/>
              <a:t>–</a:t>
            </a:r>
            <a:r>
              <a:rPr lang="en-US" baseline="0" dirty="0"/>
              <a:t> across the acquired, structural and genetic </a:t>
            </a:r>
            <a:r>
              <a:rPr lang="en-US" baseline="0" dirty="0" err="1"/>
              <a:t>catagories</a:t>
            </a:r>
            <a:r>
              <a:rPr lang="en-US" baseline="0" dirty="0"/>
              <a:t> </a:t>
            </a:r>
            <a:r>
              <a:rPr lang="mr-IN" baseline="0" dirty="0"/>
              <a:t>–</a:t>
            </a:r>
            <a:r>
              <a:rPr lang="en-US" baseline="0" dirty="0"/>
              <a:t> these are the main risk factors to be concerned about: </a:t>
            </a:r>
          </a:p>
          <a:p>
            <a:endParaRPr lang="en-US" baseline="0" dirty="0"/>
          </a:p>
          <a:p>
            <a:pPr marL="171450" indent="-171450">
              <a:buFont typeface="Arial" charset="0"/>
              <a:buChar char="•"/>
            </a:pPr>
            <a:r>
              <a:rPr lang="en-US" sz="1200" kern="1200" dirty="0">
                <a:solidFill>
                  <a:schemeClr val="tx1"/>
                </a:solidFill>
                <a:effectLst/>
                <a:latin typeface="+mn-lt"/>
                <a:ea typeface="+mn-ea"/>
                <a:cs typeface="+mn-cs"/>
              </a:rPr>
              <a:t>Congenital CMV infection </a:t>
            </a:r>
          </a:p>
          <a:p>
            <a:pPr marL="171450" indent="-171450">
              <a:buFont typeface="Arial" charset="0"/>
              <a:buChar char="•"/>
            </a:pPr>
            <a:r>
              <a:rPr lang="en-US" sz="1200" kern="1200" dirty="0">
                <a:solidFill>
                  <a:schemeClr val="tx1"/>
                </a:solidFill>
                <a:effectLst/>
                <a:latin typeface="+mn-lt"/>
                <a:ea typeface="+mn-ea"/>
                <a:cs typeface="+mn-cs"/>
              </a:rPr>
              <a:t>Meningitis or mumps infections </a:t>
            </a:r>
          </a:p>
          <a:p>
            <a:pPr marL="171450" indent="-171450">
              <a:buFont typeface="Arial" charset="0"/>
              <a:buChar char="•"/>
            </a:pPr>
            <a:r>
              <a:rPr lang="en-US" sz="1200" kern="1200" dirty="0">
                <a:solidFill>
                  <a:schemeClr val="tx1"/>
                </a:solidFill>
                <a:effectLst/>
                <a:latin typeface="+mn-lt"/>
                <a:ea typeface="+mn-ea"/>
                <a:cs typeface="+mn-cs"/>
              </a:rPr>
              <a:t>Family history of late-onset hearing loss </a:t>
            </a:r>
          </a:p>
          <a:p>
            <a:pPr marL="171450" indent="-171450">
              <a:buFont typeface="Arial" charset="0"/>
              <a:buChar char="•"/>
            </a:pPr>
            <a:r>
              <a:rPr lang="en-US" sz="1200" kern="1200" dirty="0">
                <a:solidFill>
                  <a:schemeClr val="tx1"/>
                </a:solidFill>
                <a:effectLst/>
                <a:latin typeface="+mn-lt"/>
                <a:ea typeface="+mn-ea"/>
                <a:cs typeface="+mn-cs"/>
              </a:rPr>
              <a:t>Syndromes associated with late-onset hearing loss </a:t>
            </a:r>
          </a:p>
          <a:p>
            <a:pPr marL="171450" indent="-171450">
              <a:buFont typeface="Arial" charset="0"/>
              <a:buChar char="•"/>
            </a:pPr>
            <a:r>
              <a:rPr lang="en-US" sz="1200" kern="1200" dirty="0">
                <a:solidFill>
                  <a:schemeClr val="tx1"/>
                </a:solidFill>
                <a:effectLst/>
                <a:latin typeface="+mn-lt"/>
                <a:ea typeface="+mn-ea"/>
                <a:cs typeface="+mn-cs"/>
              </a:rPr>
              <a:t>Head trauma, especially with basal or temporal bone fracture </a:t>
            </a:r>
          </a:p>
          <a:p>
            <a:pPr marL="171450" indent="-171450">
              <a:buFont typeface="Arial" charset="0"/>
              <a:buChar char="•"/>
            </a:pPr>
            <a:r>
              <a:rPr lang="en-US" sz="1200" kern="1200" dirty="0">
                <a:solidFill>
                  <a:schemeClr val="tx1"/>
                </a:solidFill>
                <a:effectLst/>
                <a:latin typeface="+mn-lt"/>
                <a:ea typeface="+mn-ea"/>
                <a:cs typeface="+mn-cs"/>
              </a:rPr>
              <a:t>Chemotherapy, especially when administered in conjunction with radiation </a:t>
            </a:r>
          </a:p>
          <a:p>
            <a:endParaRPr lang="en-US" dirty="0"/>
          </a:p>
          <a:p>
            <a:endParaRPr lang="en-US" dirty="0"/>
          </a:p>
        </p:txBody>
      </p:sp>
      <p:sp>
        <p:nvSpPr>
          <p:cNvPr id="4" name="Slide Number Placeholder 3"/>
          <p:cNvSpPr>
            <a:spLocks noGrp="1"/>
          </p:cNvSpPr>
          <p:nvPr>
            <p:ph type="sldNum" sz="quarter" idx="10"/>
          </p:nvPr>
        </p:nvSpPr>
        <p:spPr/>
        <p:txBody>
          <a:bodyPr/>
          <a:lstStyle/>
          <a:p>
            <a:fld id="{BF059D88-ABCE-F146-ACA4-8558862D84E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F526C6E-C119-CA4C-B453-F26E1B8A7E0F}" type="slidenum">
              <a:rPr lang="en-US" smtClean="0"/>
              <a:t>26</a:t>
            </a:fld>
            <a:endParaRPr lang="en-US"/>
          </a:p>
        </p:txBody>
      </p:sp>
    </p:spTree>
    <p:extLst>
      <p:ext uri="{BB962C8B-B14F-4D97-AF65-F5344CB8AC3E}">
        <p14:creationId xmlns:p14="http://schemas.microsoft.com/office/powerpoint/2010/main" val="2120217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Check our tools on </a:t>
            </a:r>
            <a:r>
              <a:rPr lang="en-US" sz="1200" kern="1200" dirty="0" err="1">
                <a:solidFill>
                  <a:schemeClr val="tx1"/>
                </a:solidFill>
                <a:effectLst/>
                <a:latin typeface="+mn-lt"/>
                <a:ea typeface="+mn-ea"/>
                <a:cs typeface="+mn-cs"/>
              </a:rPr>
              <a:t>kidshearing.org</a:t>
            </a:r>
            <a:r>
              <a:rPr lang="en-US" sz="1200" kern="1200" dirty="0">
                <a:solidFill>
                  <a:schemeClr val="tx1"/>
                </a:solidFill>
                <a:effectLst/>
                <a:latin typeface="+mn-lt"/>
                <a:ea typeface="+mn-ea"/>
                <a:cs typeface="+mn-cs"/>
              </a:rPr>
              <a:t> about how to find a pediatric audiologist near you and the guide that was written to help them know how best to help you.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a:t>
            </a:r>
            <a:r>
              <a:rPr lang="en-US" sz="1200" kern="1200" baseline="0" dirty="0">
                <a:solidFill>
                  <a:schemeClr val="tx1"/>
                </a:solidFill>
                <a:effectLst/>
                <a:latin typeface="+mn-lt"/>
                <a:ea typeface="+mn-ea"/>
                <a:cs typeface="+mn-cs"/>
              </a:rPr>
              <a:t> of the things you’ll want to do with your partner audiologist is to visit </a:t>
            </a:r>
            <a:r>
              <a:rPr lang="en-US" sz="1200" kern="1200" baseline="0" dirty="0" err="1">
                <a:solidFill>
                  <a:schemeClr val="tx1"/>
                </a:solidFill>
                <a:effectLst/>
                <a:latin typeface="+mn-lt"/>
                <a:ea typeface="+mn-ea"/>
                <a:cs typeface="+mn-cs"/>
              </a:rPr>
              <a:t>kidshearing.org</a:t>
            </a:r>
            <a:r>
              <a:rPr lang="en-US" sz="1200" kern="1200" baseline="0" dirty="0">
                <a:solidFill>
                  <a:schemeClr val="tx1"/>
                </a:solidFill>
                <a:effectLst/>
                <a:latin typeface="+mn-lt"/>
                <a:ea typeface="+mn-ea"/>
                <a:cs typeface="+mn-cs"/>
              </a:rPr>
              <a:t> and work though it together.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William, back to you</a:t>
            </a:r>
            <a:r>
              <a:rPr lang="is-IS" sz="1200" kern="1200" baseline="0" dirty="0">
                <a:solidFill>
                  <a:schemeClr val="tx1"/>
                </a:solidFill>
                <a:effectLst/>
                <a:latin typeface="+mn-lt"/>
                <a:ea typeface="+mn-ea"/>
                <a:cs typeface="+mn-cs"/>
              </a:rPr>
              <a:t>…</a:t>
            </a:r>
            <a:r>
              <a:rPr lang="en-US" sz="1200" kern="1200">
                <a:solidFill>
                  <a:schemeClr val="tx1"/>
                </a:solidFill>
                <a:effectLst/>
                <a:latin typeface="+mn-lt"/>
                <a:ea typeface="+mn-ea"/>
                <a:cs typeface="+mn-cs"/>
              </a:rPr>
              <a:t>&lt;CLICK&gt;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059D88-ABCE-F146-ACA4-8558862D84E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also going to refer you to a short video you will need to watch for this sessions practice exercise.   This is a brand specific video of about 8-10 min long that will give you important</a:t>
            </a:r>
            <a:r>
              <a:rPr lang="en-US" baseline="0" dirty="0"/>
              <a:t> details about using your equipment.  You’ll we instructed in the practice exercise to watch this before attempting to screen yourself or others.  So, please remember to do this.   These brand specific videos are found here on </a:t>
            </a:r>
            <a:r>
              <a:rPr lang="en-US" baseline="0" dirty="0" err="1"/>
              <a:t>kidshearing.org</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32</a:t>
            </a:fld>
            <a:endParaRPr lang="en-US"/>
          </a:p>
        </p:txBody>
      </p:sp>
    </p:spTree>
    <p:extLst>
      <p:ext uri="{BB962C8B-B14F-4D97-AF65-F5344CB8AC3E}">
        <p14:creationId xmlns:p14="http://schemas.microsoft.com/office/powerpoint/2010/main" val="56322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a:t>
            </a:r>
            <a:r>
              <a:rPr lang="en-US" sz="1200" kern="1200" dirty="0">
                <a:solidFill>
                  <a:schemeClr val="tx1"/>
                </a:solidFill>
                <a:effectLst/>
                <a:latin typeface="+mn-lt"/>
                <a:ea typeface="+mn-ea"/>
                <a:cs typeface="+mn-cs"/>
              </a:rPr>
              <a:t>Each day, young children who are deaf or hard of hearing are being served in early childhood education and health care settings.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question is. . .”How will we know who they 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Hearing loss is an invisible condition, so how can we reliably identify which children have normal hearing. . . and which may not?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059D88-ABCE-F146-ACA4-8558862D84E7}"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The short answer to that question is that professionals who are serving children 0 – 3 years of age can learn to conduct </a:t>
            </a:r>
            <a:r>
              <a:rPr lang="en-US" sz="1800" kern="1200" dirty="0" err="1">
                <a:solidFill>
                  <a:schemeClr val="tx1"/>
                </a:solidFill>
                <a:effectLst/>
                <a:latin typeface="+mn-lt"/>
                <a:ea typeface="+mn-ea"/>
                <a:cs typeface="+mn-cs"/>
              </a:rPr>
              <a:t>Otoacoustic</a:t>
            </a:r>
            <a:r>
              <a:rPr lang="en-US" sz="1800" kern="1200" dirty="0">
                <a:solidFill>
                  <a:schemeClr val="tx1"/>
                </a:solidFill>
                <a:effectLst/>
                <a:latin typeface="+mn-lt"/>
                <a:ea typeface="+mn-ea"/>
                <a:cs typeface="+mn-cs"/>
              </a:rPr>
              <a:t> Emissions (OAE) screening in a variety of environments. </a:t>
            </a:r>
            <a:r>
              <a:rPr lang="en-US" sz="1800" strike="sngStrike"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r>
              <a:rPr lang="en-US" sz="1800" i="1"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r>
              <a:rPr lang="en-US" sz="1800" i="1" kern="1200" dirty="0">
                <a:solidFill>
                  <a:schemeClr val="tx1"/>
                </a:solidFill>
                <a:effectLst/>
                <a:latin typeface="+mn-lt"/>
                <a:ea typeface="+mn-ea"/>
                <a:cs typeface="+mn-cs"/>
              </a:rPr>
              <a:t> “These children are being screened using the OAE method.  </a:t>
            </a:r>
          </a:p>
          <a:p>
            <a:endParaRPr lang="en-US" sz="1800" i="1" kern="1200" dirty="0">
              <a:solidFill>
                <a:schemeClr val="tx1"/>
              </a:solidFill>
              <a:effectLst/>
              <a:latin typeface="+mn-lt"/>
              <a:ea typeface="+mn-ea"/>
              <a:cs typeface="+mn-cs"/>
            </a:endParaRPr>
          </a:p>
          <a:p>
            <a:r>
              <a:rPr lang="en-US" sz="1800" i="1" kern="1200" dirty="0">
                <a:solidFill>
                  <a:schemeClr val="tx1"/>
                </a:solidFill>
                <a:effectLst/>
                <a:latin typeface="+mn-lt"/>
                <a:ea typeface="+mn-ea"/>
                <a:cs typeface="+mn-cs"/>
              </a:rPr>
              <a:t>They are being screened in educational, home and health care environments.  </a:t>
            </a:r>
          </a:p>
          <a:p>
            <a:endParaRPr lang="en-US" sz="1800" i="1" kern="1200" dirty="0">
              <a:solidFill>
                <a:schemeClr val="tx1"/>
              </a:solidFill>
              <a:effectLst/>
              <a:latin typeface="+mn-lt"/>
              <a:ea typeface="+mn-ea"/>
              <a:cs typeface="+mn-cs"/>
            </a:endParaRPr>
          </a:p>
          <a:p>
            <a:r>
              <a:rPr lang="en-US" sz="1800" i="1" kern="1200" dirty="0">
                <a:solidFill>
                  <a:schemeClr val="tx1"/>
                </a:solidFill>
                <a:effectLst/>
                <a:latin typeface="+mn-lt"/>
                <a:ea typeface="+mn-ea"/>
                <a:cs typeface="+mn-cs"/>
              </a:rPr>
              <a:t>Those doing the screening are teachers, home visitors, health specialists or medical assistants. </a:t>
            </a:r>
            <a:endParaRPr lang="en-US" sz="1800"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4</a:t>
            </a:fld>
            <a:endParaRPr lang="en-US"/>
          </a:p>
        </p:txBody>
      </p:sp>
    </p:spTree>
    <p:extLst>
      <p:ext uri="{BB962C8B-B14F-4D97-AF65-F5344CB8AC3E}">
        <p14:creationId xmlns:p14="http://schemas.microsoft.com/office/powerpoint/2010/main" val="28602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screening works best when children are familiar and comfortable with the adult doing the screening and where they can play with a toy, be held, or even sleep while the screening is conducted.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5</a:t>
            </a:fld>
            <a:endParaRPr lang="en-US"/>
          </a:p>
        </p:txBody>
      </p:sp>
    </p:spTree>
    <p:extLst>
      <p:ext uri="{BB962C8B-B14F-4D97-AF65-F5344CB8AC3E}">
        <p14:creationId xmlns:p14="http://schemas.microsoft.com/office/powerpoint/2010/main" val="309895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talk about why periodic screening throughout early childhood is important, starting at birth.   And why we</a:t>
            </a:r>
            <a:r>
              <a:rPr lang="en-US" sz="1200" kern="1200" baseline="0" dirty="0">
                <a:solidFill>
                  <a:schemeClr val="tx1"/>
                </a:solidFill>
                <a:effectLst/>
                <a:latin typeface="+mn-lt"/>
                <a:ea typeface="+mn-ea"/>
                <a:cs typeface="+mn-cs"/>
              </a:rPr>
              <a:t> are seeing more programs, like the one you are a part of adopting OAE screening.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close as we might look, we can’t see a hearing loss.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Permanent hearing loss is the most common birth defect in the U.S.  </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6</a:t>
            </a:fld>
            <a:endParaRPr lang="en-US"/>
          </a:p>
        </p:txBody>
      </p:sp>
    </p:spTree>
    <p:extLst>
      <p:ext uri="{BB962C8B-B14F-4D97-AF65-F5344CB8AC3E}">
        <p14:creationId xmlns:p14="http://schemas.microsoft.com/office/powerpoint/2010/main" val="1354981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newborns are now screened for hearing loss, but not every baby gets this screening.  </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7</a:t>
            </a:fld>
            <a:endParaRPr lang="en-US"/>
          </a:p>
        </p:txBody>
      </p:sp>
    </p:spTree>
    <p:extLst>
      <p:ext uri="{BB962C8B-B14F-4D97-AF65-F5344CB8AC3E}">
        <p14:creationId xmlns:p14="http://schemas.microsoft.com/office/powerpoint/2010/main" val="125319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Babies not passing the screening require further evaluation, but some are lost to follow- up and don't receive it. </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8</a:t>
            </a:fld>
            <a:endParaRPr lang="en-US"/>
          </a:p>
        </p:txBody>
      </p:sp>
    </p:spTree>
    <p:extLst>
      <p:ext uri="{BB962C8B-B14F-4D97-AF65-F5344CB8AC3E}">
        <p14:creationId xmlns:p14="http://schemas.microsoft.com/office/powerpoint/2010/main" val="46027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two of the reasons why periodic screening throughout early childhood is needed.   But there’s more…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BD897C78-178C-C046-9887-840D8792920C}" type="slidenum">
              <a:rPr lang="en-US" smtClean="0"/>
              <a:pPr/>
              <a:t>9</a:t>
            </a:fld>
            <a:endParaRPr lang="en-US"/>
          </a:p>
        </p:txBody>
      </p:sp>
    </p:spTree>
    <p:extLst>
      <p:ext uri="{BB962C8B-B14F-4D97-AF65-F5344CB8AC3E}">
        <p14:creationId xmlns:p14="http://schemas.microsoft.com/office/powerpoint/2010/main" val="2093575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2B528F-8142-0A4F-BC6B-D7D84B4A2D0B}" type="datetimeFigureOut">
              <a:rPr lang="en-US" smtClean="0"/>
              <a:pPr/>
              <a:t>7/12/2017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B528F-8142-0A4F-BC6B-D7D84B4A2D0B}" type="datetimeFigureOut">
              <a:rPr lang="en-US" smtClean="0"/>
              <a:pPr/>
              <a:t>7/12/2017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B528F-8142-0A4F-BC6B-D7D84B4A2D0B}" type="datetimeFigureOut">
              <a:rPr lang="en-US" smtClean="0"/>
              <a:pPr/>
              <a:t>7/12/2017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B528F-8142-0A4F-BC6B-D7D84B4A2D0B}" type="datetimeFigureOut">
              <a:rPr lang="en-US" smtClean="0"/>
              <a:pPr/>
              <a:t>7/12/2017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B528F-8142-0A4F-BC6B-D7D84B4A2D0B}" type="datetimeFigureOut">
              <a:rPr lang="en-US" smtClean="0"/>
              <a:pPr/>
              <a:t>7/12/2017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2B528F-8142-0A4F-BC6B-D7D84B4A2D0B}" type="datetimeFigureOut">
              <a:rPr lang="en-US" smtClean="0"/>
              <a:pPr/>
              <a:t>7/12/2017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2B528F-8142-0A4F-BC6B-D7D84B4A2D0B}" type="datetimeFigureOut">
              <a:rPr lang="en-US" smtClean="0"/>
              <a:pPr/>
              <a:t>7/12/2017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2B528F-8142-0A4F-BC6B-D7D84B4A2D0B}" type="datetimeFigureOut">
              <a:rPr lang="en-US" smtClean="0"/>
              <a:pPr/>
              <a:t>7/12/2017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B528F-8142-0A4F-BC6B-D7D84B4A2D0B}" type="datetimeFigureOut">
              <a:rPr lang="en-US" smtClean="0"/>
              <a:pPr/>
              <a:t>7/12/2017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B528F-8142-0A4F-BC6B-D7D84B4A2D0B}" type="datetimeFigureOut">
              <a:rPr lang="en-US" smtClean="0"/>
              <a:pPr/>
              <a:t>7/12/2017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B528F-8142-0A4F-BC6B-D7D84B4A2D0B}" type="datetimeFigureOut">
              <a:rPr lang="en-US" smtClean="0"/>
              <a:pPr/>
              <a:t>7/12/2017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A4AD6-C859-CC4B-BFA6-85C8AA46C0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B528F-8142-0A4F-BC6B-D7D84B4A2D0B}" type="datetimeFigureOut">
              <a:rPr lang="en-US" smtClean="0"/>
              <a:pPr/>
              <a:t>7/12/2017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A4AD6-C859-CC4B-BFA6-85C8AA46C0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png"/><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file://localhost/Users/darylmccool/Dropbox/Graphically%20Designed%20ECHO%20Products/Daryl's%20Folder/ECHO-boxes/blocks-shadow.png"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file://localhost/Users/darylmccool/Dropbox/Graphically%20Designed%20ECHO%20Products/Daryl's%20Folder/ECHO-boxes/blocks-shadow.png"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6.png"/><Relationship Id="rId7"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file://localhost/Users/darylmccool/Dropbox/Graphically%20Designed%20ECHO%20Products/Daryl's%20Folder/ECHO-boxes/blocks-shadow.png" TargetMode="External"/><Relationship Id="rId5" Type="http://schemas.openxmlformats.org/officeDocument/2006/relationships/image" Target="../media/image28.jpg"/><Relationship Id="rId10" Type="http://schemas.openxmlformats.org/officeDocument/2006/relationships/image" Target="../media/image3.png"/><Relationship Id="rId4" Type="http://schemas.openxmlformats.org/officeDocument/2006/relationships/image" Target="../media/image27.jpg"/><Relationship Id="rId9"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file://localhost/Users/darylmccool/Dropbox/Graphically%20Designed%20ECHO%20Products/Daryl's%20Folder/ECHO-boxes/blocks-shadow.png" TargetMode="External"/><Relationship Id="rId5" Type="http://schemas.openxmlformats.org/officeDocument/2006/relationships/image" Target="../media/image3.png"/><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file://localhost/Users/darylmccool/Dropbox/Graphically%20Designed%20ECHO%20Products/Daryl's%20Folder/ECHO-boxes/blocks-shadow.png"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file://localhost/Users/darylmccool/Dropbox/Graphically%20Designed%20ECHO%20Products/Daryl's%20Folder/ECHO-boxes/blocks-shadow.png"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4.gif"/><Relationship Id="rId5" Type="http://schemas.openxmlformats.org/officeDocument/2006/relationships/image" Target="file://localhost/Users/darylmccool/Dropbox/Graphically%20Designed%20ECHO%20Products/Daryl's%20Folder/ECHO-boxes/blocks-shadow.png"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4.gif"/><Relationship Id="rId5" Type="http://schemas.openxmlformats.org/officeDocument/2006/relationships/image" Target="file://localhost/Users/darylmccool/Dropbox/Graphically%20Designed%20ECHO%20Products/Daryl's%20Folder/ECHO-boxes/blocks-shadow.png" TargetMode="Externa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4.gif"/><Relationship Id="rId5" Type="http://schemas.openxmlformats.org/officeDocument/2006/relationships/image" Target="file://localhost/Users/darylmccool/Dropbox/Graphically%20Designed%20ECHO%20Products/Daryl's%20Folder/ECHO-boxes/blocks-shadow.png" TargetMode="Externa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4.gif"/><Relationship Id="rId5" Type="http://schemas.openxmlformats.org/officeDocument/2006/relationships/image" Target="file://localhost/Users/darylmccool/Dropbox/Graphically%20Designed%20ECHO%20Products/Daryl's%20Folder/ECHO-boxes/blocks-shadow.png"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4.gif"/><Relationship Id="rId5" Type="http://schemas.openxmlformats.org/officeDocument/2006/relationships/image" Target="file://localhost/Users/darylmccool/Dropbox/Graphically%20Designed%20ECHO%20Products/Daryl's%20Folder/ECHO-boxes/blocks-shadow.png"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file://localhost/Users/darylmccool/Dropbox/Graphically%20Designed%20ECHO%20Products/Daryl's%20Folder/ECHO-boxes/blocks-shadow.png" TargetMode="External"/><Relationship Id="rId5" Type="http://schemas.openxmlformats.org/officeDocument/2006/relationships/image" Target="../media/image3.png"/><Relationship Id="rId4" Type="http://schemas.openxmlformats.org/officeDocument/2006/relationships/image" Target="../media/image37.gif"/></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file://localhost/Users/darylmccool/Dropbox/Graphically%20Designed%20ECHO%20Products/Daryl's%20Folder/ECHO-boxes/blocks-shadow.png" TargetMode="External"/><Relationship Id="rId3" Type="http://schemas.openxmlformats.org/officeDocument/2006/relationships/image" Target="../media/image14.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file://localhost/Users/darylmccool/Dropbox/Graphically%20Designed%20ECHO%20Products/Daryl's%20Folder/ECHO-boxes/blocks-shadow.png" TargetMode="External"/><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file://localhost/Users/darylmccool/Dropbox/Graphically%20Designed%20ECHO%20Products/Daryl's%20Folder/ECHO-boxes/blocks-shadow.png" TargetMode="External"/><Relationship Id="rId5" Type="http://schemas.openxmlformats.org/officeDocument/2006/relationships/image" Target="../media/image3.pn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2" name="Picture 1" descr="rainbow-swoosh.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6605"/>
            <a:ext cx="9241444" cy="4389120"/>
          </a:xfrm>
          <a:prstGeom prst="rect">
            <a:avLst/>
          </a:prstGeom>
        </p:spPr>
      </p:pic>
      <p:pic>
        <p:nvPicPr>
          <p:cNvPr id="22" name="Picture 21" descr="boulderdaybabyscreen.jpg"/>
          <p:cNvPicPr>
            <a:picLocks noChangeAspect="1"/>
          </p:cNvPicPr>
          <p:nvPr/>
        </p:nvPicPr>
        <p:blipFill>
          <a:blip r:embed="rId4"/>
          <a:stretch>
            <a:fillRect/>
          </a:stretch>
        </p:blipFill>
        <p:spPr>
          <a:xfrm>
            <a:off x="4849560" y="1244532"/>
            <a:ext cx="3997547" cy="4088201"/>
          </a:xfrm>
          <a:prstGeom prst="rect">
            <a:avLst/>
          </a:prstGeom>
          <a:ln w="69850">
            <a:solidFill>
              <a:schemeClr val="tx2">
                <a:lumMod val="60000"/>
                <a:lumOff val="40000"/>
              </a:schemeClr>
            </a:solidFill>
          </a:ln>
        </p:spPr>
      </p:pic>
      <p:pic>
        <p:nvPicPr>
          <p:cNvPr id="21" name="blocks-shadow.png" descr="/Users/darylmccool/Dropbox/Graphically Designed ECHO Products/Daryl's Folder/ECHO-boxes/blocks-shadow.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rot="1801885">
            <a:off x="6091347" y="424160"/>
            <a:ext cx="3286679" cy="2060248"/>
          </a:xfrm>
          <a:prstGeom prst="rect">
            <a:avLst/>
          </a:prstGeom>
        </p:spPr>
      </p:pic>
      <p:sp>
        <p:nvSpPr>
          <p:cNvPr id="14" name="Text Box 4"/>
          <p:cNvSpPr txBox="1">
            <a:spLocks noChangeArrowheads="1"/>
          </p:cNvSpPr>
          <p:nvPr/>
        </p:nvSpPr>
        <p:spPr bwMode="auto">
          <a:xfrm>
            <a:off x="728345" y="1629441"/>
            <a:ext cx="3799342" cy="1754327"/>
          </a:xfrm>
          <a:prstGeom prst="rect">
            <a:avLst/>
          </a:prstGeom>
          <a:noFill/>
          <a:ln w="9525">
            <a:noFill/>
            <a:miter lim="800000"/>
            <a:headEnd/>
            <a:tailEnd/>
          </a:ln>
        </p:spPr>
        <p:txBody>
          <a:bodyPr wrap="square">
            <a:prstTxWarp prst="textNoShape">
              <a:avLst/>
            </a:prstTxWarp>
            <a:spAutoFit/>
          </a:bodyPr>
          <a:lstStyle/>
          <a:p>
            <a:pPr algn="r"/>
            <a:r>
              <a:rPr lang="en-US" sz="3600" b="1" dirty="0">
                <a:solidFill>
                  <a:schemeClr val="accent1">
                    <a:lumMod val="75000"/>
                  </a:schemeClr>
                </a:solidFill>
              </a:rPr>
              <a:t>Identification of Late-Onset hearing loss in Children </a:t>
            </a:r>
            <a:endParaRPr lang="en-US" sz="2400" b="1" dirty="0">
              <a:solidFill>
                <a:schemeClr val="accent1">
                  <a:lumMod val="75000"/>
                </a:schemeClr>
              </a:solidFill>
              <a:latin typeface="Calibri" charset="0"/>
            </a:endParaRPr>
          </a:p>
        </p:txBody>
      </p:sp>
      <p:pic>
        <p:nvPicPr>
          <p:cNvPr id="14340" name="Picture 15" descr="logo.website.eps"/>
          <p:cNvPicPr>
            <a:picLocks noChangeAspect="1"/>
          </p:cNvPicPr>
          <p:nvPr/>
        </p:nvPicPr>
        <p:blipFill>
          <a:blip r:embed="rId7"/>
          <a:srcRect/>
          <a:stretch>
            <a:fillRect/>
          </a:stretch>
        </p:blipFill>
        <p:spPr bwMode="auto">
          <a:xfrm>
            <a:off x="469656" y="5234502"/>
            <a:ext cx="2286000" cy="1487487"/>
          </a:xfrm>
          <a:prstGeom prst="rect">
            <a:avLst/>
          </a:prstGeom>
          <a:noFill/>
          <a:ln w="9525">
            <a:noFill/>
            <a:miter lim="800000"/>
            <a:headEnd/>
            <a:tailEnd/>
          </a:ln>
        </p:spPr>
      </p:pic>
      <p:pic>
        <p:nvPicPr>
          <p:cNvPr id="14338" name="Picture 5" descr="head start logo.1 color.echoblu.pdf"/>
          <p:cNvPicPr>
            <a:picLocks noChangeAspect="1"/>
          </p:cNvPicPr>
          <p:nvPr/>
        </p:nvPicPr>
        <p:blipFill>
          <a:blip r:embed="rId8"/>
          <a:srcRect/>
          <a:stretch>
            <a:fillRect/>
          </a:stretch>
        </p:blipFill>
        <p:spPr bwMode="auto">
          <a:xfrm>
            <a:off x="8373912" y="5773935"/>
            <a:ext cx="694649" cy="694650"/>
          </a:xfrm>
          <a:prstGeom prst="rect">
            <a:avLst/>
          </a:prstGeom>
          <a:noFill/>
          <a:ln w="9525">
            <a:noFill/>
            <a:miter lim="800000"/>
            <a:headEnd/>
            <a:tailEnd/>
          </a:ln>
        </p:spPr>
      </p:pic>
      <p:sp>
        <p:nvSpPr>
          <p:cNvPr id="14351" name="TextBox 19"/>
          <p:cNvSpPr txBox="1">
            <a:spLocks noChangeArrowheads="1"/>
          </p:cNvSpPr>
          <p:nvPr/>
        </p:nvSpPr>
        <p:spPr bwMode="auto">
          <a:xfrm>
            <a:off x="3989294" y="6230116"/>
            <a:ext cx="4392706" cy="461665"/>
          </a:xfrm>
          <a:prstGeom prst="rect">
            <a:avLst/>
          </a:prstGeom>
          <a:noFill/>
          <a:ln w="9525">
            <a:noFill/>
            <a:miter lim="800000"/>
            <a:headEnd/>
            <a:tailEnd/>
          </a:ln>
        </p:spPr>
        <p:txBody>
          <a:bodyPr wrap="square">
            <a:prstTxWarp prst="textNoShape">
              <a:avLst/>
            </a:prstTxWarp>
            <a:spAutoFit/>
          </a:bodyPr>
          <a:lstStyle/>
          <a:p>
            <a:pPr algn="r">
              <a:spcBef>
                <a:spcPts val="600"/>
              </a:spcBef>
            </a:pPr>
            <a:r>
              <a:rPr lang="en-US" sz="1200" b="1" dirty="0">
                <a:solidFill>
                  <a:schemeClr val="bg1"/>
                </a:solidFill>
                <a:latin typeface="Calibri" charset="0"/>
              </a:rPr>
              <a:t>Serving Early Head Start Programs as the National Resource Center on Early Hearing Detection and Intervention</a:t>
            </a:r>
          </a:p>
        </p:txBody>
      </p:sp>
    </p:spTree>
    <p:extLst>
      <p:ext uri="{BB962C8B-B14F-4D97-AF65-F5344CB8AC3E}">
        <p14:creationId xmlns:p14="http://schemas.microsoft.com/office/powerpoint/2010/main" val="495273116"/>
      </p:ext>
    </p:extLst>
  </p:cSld>
  <p:clrMapOvr>
    <a:masterClrMapping/>
  </p:clrMapOvr>
  <p:transition/>
  <p:timing>
    <p:tnLst>
      <p:par>
        <p:cTn id="1" dur="indefinite" restart="never" nodeType="tmRoot">
          <p:childTnLst>
            <p:par>
              <p:cTn id="2"/>
            </p:par>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4" name="Text Box 4"/>
          <p:cNvSpPr txBox="1">
            <a:spLocks noChangeArrowheads="1"/>
          </p:cNvSpPr>
          <p:nvPr/>
        </p:nvSpPr>
        <p:spPr bwMode="auto">
          <a:xfrm>
            <a:off x="456199" y="587374"/>
            <a:ext cx="8465867" cy="1200329"/>
          </a:xfrm>
          <a:prstGeom prst="rect">
            <a:avLst/>
          </a:prstGeom>
          <a:noFill/>
          <a:ln w="9525">
            <a:noFill/>
            <a:miter lim="800000"/>
            <a:headEnd/>
            <a:tailEnd/>
          </a:ln>
        </p:spPr>
        <p:txBody>
          <a:bodyPr wrap="square">
            <a:prstTxWarp prst="textNoShape">
              <a:avLst/>
            </a:prstTxWarp>
            <a:spAutoFit/>
          </a:bodyPr>
          <a:lstStyle/>
          <a:p>
            <a:pPr algn="ctr">
              <a:spcBef>
                <a:spcPct val="50000"/>
              </a:spcBef>
              <a:buClrTx/>
              <a:buSzTx/>
              <a:buFontTx/>
              <a:buNone/>
            </a:pPr>
            <a:r>
              <a:rPr lang="en-US" sz="3600" b="1" dirty="0">
                <a:solidFill>
                  <a:srgbClr val="3F6BA2"/>
                </a:solidFill>
              </a:rPr>
              <a:t>Periodic Screening is needed because:</a:t>
            </a:r>
          </a:p>
          <a:p>
            <a:pPr algn="ctr">
              <a:spcBef>
                <a:spcPct val="50000"/>
              </a:spcBef>
              <a:buClrTx/>
              <a:buSzTx/>
              <a:buFontTx/>
              <a:buNone/>
            </a:pPr>
            <a:endParaRPr lang="en-US" sz="2400" b="1" dirty="0">
              <a:solidFill>
                <a:srgbClr val="3F6BA2"/>
              </a:solidFill>
            </a:endParaRPr>
          </a:p>
        </p:txBody>
      </p:sp>
      <p:pic>
        <p:nvPicPr>
          <p:cNvPr id="2" name="Picture 1" descr="bluelt-swooshHEXwide.png"/>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295911" y="3717926"/>
            <a:ext cx="9777436" cy="5143500"/>
          </a:xfrm>
          <a:prstGeom prst="rect">
            <a:avLst/>
          </a:prstGeom>
        </p:spPr>
      </p:pic>
      <p:sp>
        <p:nvSpPr>
          <p:cNvPr id="5" name="TextBox 4"/>
          <p:cNvSpPr txBox="1"/>
          <p:nvPr/>
        </p:nvSpPr>
        <p:spPr>
          <a:xfrm>
            <a:off x="357562" y="1887703"/>
            <a:ext cx="4389368" cy="4201150"/>
          </a:xfrm>
          <a:prstGeom prst="rect">
            <a:avLst/>
          </a:prstGeom>
          <a:noFill/>
        </p:spPr>
        <p:txBody>
          <a:bodyPr wrap="square" rtlCol="0">
            <a:spAutoFit/>
          </a:bodyPr>
          <a:lstStyle/>
          <a:p>
            <a:pPr algn="ctr">
              <a:spcBef>
                <a:spcPct val="50000"/>
              </a:spcBef>
              <a:buClrTx/>
              <a:buSzTx/>
              <a:buFontTx/>
              <a:buNone/>
            </a:pPr>
            <a:r>
              <a:rPr lang="en-US" sz="3200" dirty="0">
                <a:solidFill>
                  <a:srgbClr val="3F6BA2"/>
                </a:solidFill>
              </a:rPr>
              <a:t> Hearing loss can occur at any time as a result of</a:t>
            </a:r>
          </a:p>
          <a:p>
            <a:pPr lvl="2">
              <a:spcBef>
                <a:spcPts val="480"/>
              </a:spcBef>
            </a:pPr>
            <a:r>
              <a:rPr lang="en-US" sz="2800" dirty="0">
                <a:solidFill>
                  <a:srgbClr val="3F6BA2"/>
                </a:solidFill>
              </a:rPr>
              <a:t>Illness</a:t>
            </a:r>
          </a:p>
          <a:p>
            <a:pPr lvl="2">
              <a:spcBef>
                <a:spcPts val="480"/>
              </a:spcBef>
            </a:pPr>
            <a:r>
              <a:rPr lang="en-US" sz="2800" dirty="0">
                <a:solidFill>
                  <a:srgbClr val="3F6BA2"/>
                </a:solidFill>
              </a:rPr>
              <a:t>Physical trauma</a:t>
            </a:r>
          </a:p>
          <a:p>
            <a:pPr lvl="2">
              <a:spcBef>
                <a:spcPts val="480"/>
              </a:spcBef>
            </a:pPr>
            <a:r>
              <a:rPr lang="en-US" sz="2800" dirty="0">
                <a:solidFill>
                  <a:srgbClr val="3F6BA2"/>
                </a:solidFill>
              </a:rPr>
              <a:t>Environmental factors</a:t>
            </a:r>
          </a:p>
          <a:p>
            <a:pPr lvl="2">
              <a:spcBef>
                <a:spcPts val="480"/>
              </a:spcBef>
            </a:pPr>
            <a:r>
              <a:rPr lang="en-US" sz="2800" dirty="0">
                <a:solidFill>
                  <a:srgbClr val="3F6BA2"/>
                </a:solidFill>
              </a:rPr>
              <a:t>Genetic factors</a:t>
            </a:r>
          </a:p>
          <a:p>
            <a:pPr>
              <a:spcBef>
                <a:spcPct val="50000"/>
              </a:spcBef>
              <a:buClrTx/>
              <a:buSzTx/>
              <a:buFontTx/>
              <a:buNone/>
            </a:pPr>
            <a:endParaRPr lang="en-US" sz="3200" dirty="0">
              <a:solidFill>
                <a:srgbClr val="3F6BA2"/>
              </a:solidFill>
            </a:endParaRPr>
          </a:p>
          <a:p>
            <a:endParaRPr lang="en-US" dirty="0"/>
          </a:p>
        </p:txBody>
      </p:sp>
      <p:pic>
        <p:nvPicPr>
          <p:cNvPr id="8" name="blocks-shadow.png" descr="/Users/darylmccool/Dropbox/Graphically Designed ECHO Products/Daryl's Folder/ECHO-boxes/blocks-shadow.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pic>
        <p:nvPicPr>
          <p:cNvPr id="3" name="Picture 2" descr="boywith aid in screening2.jpg"/>
          <p:cNvPicPr>
            <a:picLocks noChangeAspect="1"/>
          </p:cNvPicPr>
          <p:nvPr/>
        </p:nvPicPr>
        <p:blipFill rotWithShape="1">
          <a:blip r:embed="rId6">
            <a:extLst>
              <a:ext uri="{28A0092B-C50C-407E-A947-70E740481C1C}">
                <a14:useLocalDpi xmlns:a14="http://schemas.microsoft.com/office/drawing/2010/main" val="0"/>
              </a:ext>
            </a:extLst>
          </a:blip>
          <a:srcRect l="6" t="13696" r="61994" b="10236"/>
          <a:stretch/>
        </p:blipFill>
        <p:spPr>
          <a:xfrm>
            <a:off x="5203126" y="1683386"/>
            <a:ext cx="3474720" cy="4069080"/>
          </a:xfrm>
          <a:prstGeom prst="rect">
            <a:avLst/>
          </a:prstGeom>
          <a:ln w="168275">
            <a:solidFill>
              <a:srgbClr val="D0F5F7"/>
            </a:solidFill>
          </a:ln>
        </p:spPr>
      </p:pic>
    </p:spTree>
    <p:extLst>
      <p:ext uri="{BB962C8B-B14F-4D97-AF65-F5344CB8AC3E}">
        <p14:creationId xmlns:p14="http://schemas.microsoft.com/office/powerpoint/2010/main" val="20776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12" name="Picture 11" descr="bluelt-swooshHEXwide.png"/>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295911" y="3717926"/>
            <a:ext cx="9777436" cy="5143500"/>
          </a:xfrm>
          <a:prstGeom prst="rect">
            <a:avLst/>
          </a:prstGeom>
        </p:spPr>
      </p:pic>
      <p:sp>
        <p:nvSpPr>
          <p:cNvPr id="4" name="Text Box 4"/>
          <p:cNvSpPr txBox="1">
            <a:spLocks noChangeArrowheads="1"/>
          </p:cNvSpPr>
          <p:nvPr/>
        </p:nvSpPr>
        <p:spPr bwMode="auto">
          <a:xfrm>
            <a:off x="1792684" y="283315"/>
            <a:ext cx="6348100" cy="3139321"/>
          </a:xfrm>
          <a:prstGeom prst="rect">
            <a:avLst/>
          </a:prstGeom>
          <a:noFill/>
          <a:ln w="9525">
            <a:noFill/>
            <a:miter lim="800000"/>
            <a:headEnd/>
            <a:tailEnd/>
          </a:ln>
        </p:spPr>
        <p:txBody>
          <a:bodyPr wrap="square">
            <a:prstTxWarp prst="textNoShape">
              <a:avLst/>
            </a:prstTxWarp>
            <a:spAutoFit/>
          </a:bodyPr>
          <a:lstStyle/>
          <a:p>
            <a:pPr algn="ctr">
              <a:buClrTx/>
              <a:buSzTx/>
              <a:buFontTx/>
              <a:buNone/>
            </a:pPr>
            <a:r>
              <a:rPr lang="en-US" sz="3600" b="1" dirty="0">
                <a:solidFill>
                  <a:srgbClr val="3F6BA2"/>
                </a:solidFill>
              </a:rPr>
              <a:t>Incidence of permanent </a:t>
            </a:r>
          </a:p>
          <a:p>
            <a:pPr algn="ctr">
              <a:buClrTx/>
              <a:buSzTx/>
              <a:buFontTx/>
              <a:buNone/>
            </a:pPr>
            <a:r>
              <a:rPr lang="en-US" sz="3600" b="1" dirty="0">
                <a:solidFill>
                  <a:srgbClr val="3F6BA2"/>
                </a:solidFill>
              </a:rPr>
              <a:t>hearing loss </a:t>
            </a:r>
            <a:r>
              <a:rPr lang="en-US" sz="3600" b="1" i="1" dirty="0">
                <a:solidFill>
                  <a:srgbClr val="3F6BA2"/>
                </a:solidFill>
              </a:rPr>
              <a:t>doubles</a:t>
            </a:r>
            <a:endParaRPr lang="en-US" sz="2400" b="1" i="1" dirty="0">
              <a:solidFill>
                <a:srgbClr val="3F6BA2"/>
              </a:solidFill>
            </a:endParaRPr>
          </a:p>
          <a:p>
            <a:pPr algn="ctr">
              <a:spcBef>
                <a:spcPct val="50000"/>
              </a:spcBef>
              <a:buClrTx/>
              <a:buSzTx/>
              <a:buFontTx/>
              <a:buNone/>
            </a:pPr>
            <a:r>
              <a:rPr lang="en-US" sz="3600" b="1" dirty="0">
                <a:solidFill>
                  <a:srgbClr val="3F6BA2"/>
                </a:solidFill>
              </a:rPr>
              <a:t>Between birth and school age</a:t>
            </a:r>
          </a:p>
          <a:p>
            <a:pPr algn="ctr">
              <a:spcBef>
                <a:spcPct val="50000"/>
              </a:spcBef>
              <a:buClrTx/>
              <a:buSzTx/>
              <a:buFontTx/>
              <a:buNone/>
            </a:pPr>
            <a:endParaRPr lang="en-US" sz="2400" b="1" dirty="0">
              <a:solidFill>
                <a:srgbClr val="3F6BA2"/>
              </a:solidFill>
            </a:endParaRPr>
          </a:p>
          <a:p>
            <a:pPr algn="ctr">
              <a:spcBef>
                <a:spcPct val="50000"/>
              </a:spcBef>
              <a:buClrTx/>
              <a:buSzTx/>
              <a:buFontTx/>
              <a:buNone/>
            </a:pPr>
            <a:r>
              <a:rPr lang="en-US" sz="2400" dirty="0">
                <a:solidFill>
                  <a:srgbClr val="3F6BA2"/>
                </a:solidFill>
              </a:rPr>
              <a:t> </a:t>
            </a:r>
          </a:p>
        </p:txBody>
      </p:sp>
      <p:pic>
        <p:nvPicPr>
          <p:cNvPr id="5" name="Picture 4" descr="OAENewborn5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4" y="4044837"/>
            <a:ext cx="2649625" cy="1968560"/>
          </a:xfrm>
          <a:prstGeom prst="rect">
            <a:avLst/>
          </a:prstGeom>
          <a:ln w="168275">
            <a:solidFill>
              <a:srgbClr val="D0F5F7"/>
            </a:solidFill>
          </a:ln>
        </p:spPr>
      </p:pic>
      <p:pic>
        <p:nvPicPr>
          <p:cNvPr id="7" name="Picture 6" descr="ProbeinEarGirl2cro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5392" y="2380405"/>
            <a:ext cx="1955392" cy="2084461"/>
          </a:xfrm>
          <a:prstGeom prst="rect">
            <a:avLst/>
          </a:prstGeom>
          <a:ln w="168275">
            <a:solidFill>
              <a:srgbClr val="D0F5F7"/>
            </a:solidFill>
          </a:ln>
        </p:spPr>
      </p:pic>
      <p:pic>
        <p:nvPicPr>
          <p:cNvPr id="8" name="Picture 7" descr="ProbeinEarGirlcro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2129" y="4422518"/>
            <a:ext cx="2046491" cy="1828278"/>
          </a:xfrm>
          <a:prstGeom prst="rect">
            <a:avLst/>
          </a:prstGeom>
          <a:ln w="168275">
            <a:solidFill>
              <a:srgbClr val="D0F5F7"/>
            </a:solidFill>
          </a:ln>
        </p:spPr>
      </p:pic>
      <p:pic>
        <p:nvPicPr>
          <p:cNvPr id="3" name="Picture 2" descr="ABRNewborn3cro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071" y="2574157"/>
            <a:ext cx="1988624" cy="1609671"/>
          </a:xfrm>
          <a:prstGeom prst="rect">
            <a:avLst/>
          </a:prstGeom>
          <a:ln w="168275">
            <a:solidFill>
              <a:srgbClr val="D0F5F7"/>
            </a:solidFill>
          </a:ln>
        </p:spPr>
      </p:pic>
      <p:pic>
        <p:nvPicPr>
          <p:cNvPr id="2" name="Picture 1" descr="OAENewborn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2526" y="2647276"/>
            <a:ext cx="2077504" cy="1550720"/>
          </a:xfrm>
          <a:prstGeom prst="rect">
            <a:avLst/>
          </a:prstGeom>
          <a:ln w="168275">
            <a:solidFill>
              <a:srgbClr val="D0F5F7"/>
            </a:solidFill>
          </a:ln>
        </p:spPr>
      </p:pic>
      <p:pic>
        <p:nvPicPr>
          <p:cNvPr id="6" name="Picture 5" descr="ProbeinEarBoycrop.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5041" y="4053578"/>
            <a:ext cx="1890118" cy="2059153"/>
          </a:xfrm>
          <a:prstGeom prst="rect">
            <a:avLst/>
          </a:prstGeom>
          <a:ln w="168275">
            <a:solidFill>
              <a:srgbClr val="D0F5F7"/>
            </a:solidFill>
          </a:ln>
        </p:spPr>
      </p:pic>
      <p:pic>
        <p:nvPicPr>
          <p:cNvPr id="11" name="blocks-shadow.png" descr="/Users/darylmccool/Dropbox/Graphically Designed ECHO Products/Daryl's Folder/ECHO-boxes/blocks-shadow.png"/>
          <p:cNvPicPr>
            <a:picLocks noChangeAspect="1"/>
          </p:cNvPicPr>
          <p:nvPr/>
        </p:nvPicPr>
        <p:blipFill>
          <a:blip r:embed="rId10" r:link="rId11">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spTree>
    <p:extLst>
      <p:ext uri="{BB962C8B-B14F-4D97-AF65-F5344CB8AC3E}">
        <p14:creationId xmlns:p14="http://schemas.microsoft.com/office/powerpoint/2010/main" val="107435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0"/>
            <a:ext cx="9266591" cy="6870095"/>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Large hea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52" y="291824"/>
            <a:ext cx="8047297" cy="6435552"/>
          </a:xfrm>
          <a:prstGeom prst="rect">
            <a:avLst/>
          </a:prstGeom>
        </p:spPr>
      </p:pic>
      <p:pic>
        <p:nvPicPr>
          <p:cNvPr id="4" name="Picture 3" descr="heart-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991" y="572982"/>
            <a:ext cx="7307965" cy="5843473"/>
          </a:xfrm>
          <a:prstGeom prst="rect">
            <a:avLst/>
          </a:prstGeom>
        </p:spPr>
      </p:pic>
      <p:sp>
        <p:nvSpPr>
          <p:cNvPr id="24581" name="Text Box 5"/>
          <p:cNvSpPr txBox="1">
            <a:spLocks noChangeArrowheads="1"/>
          </p:cNvSpPr>
          <p:nvPr/>
        </p:nvSpPr>
        <p:spPr bwMode="auto">
          <a:xfrm>
            <a:off x="3764552" y="5244844"/>
            <a:ext cx="1703387" cy="707886"/>
          </a:xfrm>
          <a:prstGeom prst="rect">
            <a:avLst/>
          </a:prstGeom>
          <a:noFill/>
          <a:ln w="9525">
            <a:noFill/>
            <a:miter lim="800000"/>
            <a:headEnd/>
            <a:tailEnd/>
          </a:ln>
        </p:spPr>
        <p:txBody>
          <a:bodyPr>
            <a:prstTxWarp prst="textNoShape">
              <a:avLst/>
            </a:prstTxWarp>
            <a:spAutoFit/>
          </a:bodyPr>
          <a:lstStyle/>
          <a:p>
            <a:pPr algn="ctr">
              <a:spcBef>
                <a:spcPct val="50000"/>
              </a:spcBef>
              <a:buClrTx/>
              <a:buSzTx/>
              <a:buFontTx/>
              <a:buNone/>
            </a:pPr>
            <a:r>
              <a:rPr lang="en-US" sz="2000" dirty="0">
                <a:solidFill>
                  <a:srgbClr val="FFFFFF"/>
                </a:solidFill>
              </a:rPr>
              <a:t>School Readiness</a:t>
            </a:r>
          </a:p>
        </p:txBody>
      </p:sp>
      <p:sp>
        <p:nvSpPr>
          <p:cNvPr id="24582" name="Text Box 6"/>
          <p:cNvSpPr txBox="1">
            <a:spLocks noChangeArrowheads="1"/>
          </p:cNvSpPr>
          <p:nvPr/>
        </p:nvSpPr>
        <p:spPr bwMode="auto">
          <a:xfrm>
            <a:off x="2432686" y="988103"/>
            <a:ext cx="2133600" cy="538609"/>
          </a:xfrm>
          <a:prstGeom prst="rect">
            <a:avLst/>
          </a:prstGeom>
          <a:noFill/>
          <a:ln w="9525">
            <a:noFill/>
            <a:miter lim="800000"/>
            <a:headEnd/>
            <a:tailEnd/>
          </a:ln>
        </p:spPr>
        <p:txBody>
          <a:bodyPr>
            <a:prstTxWarp prst="textNoShape">
              <a:avLst/>
            </a:prstTxWarp>
            <a:spAutoFit/>
          </a:bodyPr>
          <a:lstStyle/>
          <a:p>
            <a:pPr>
              <a:lnSpc>
                <a:spcPct val="70000"/>
              </a:lnSpc>
              <a:spcBef>
                <a:spcPct val="50000"/>
              </a:spcBef>
              <a:buClrTx/>
              <a:buSzTx/>
              <a:buFontTx/>
              <a:buNone/>
            </a:pPr>
            <a:r>
              <a:rPr lang="en-US" sz="2000" dirty="0">
                <a:solidFill>
                  <a:schemeClr val="bg1"/>
                </a:solidFill>
              </a:rPr>
              <a:t>Cognitive development</a:t>
            </a:r>
          </a:p>
        </p:txBody>
      </p:sp>
      <p:sp>
        <p:nvSpPr>
          <p:cNvPr id="24584" name="Text Box 8"/>
          <p:cNvSpPr txBox="1">
            <a:spLocks noChangeArrowheads="1"/>
          </p:cNvSpPr>
          <p:nvPr/>
        </p:nvSpPr>
        <p:spPr bwMode="auto">
          <a:xfrm>
            <a:off x="5075863" y="968859"/>
            <a:ext cx="2209800" cy="692497"/>
          </a:xfrm>
          <a:prstGeom prst="rect">
            <a:avLst/>
          </a:prstGeom>
          <a:noFill/>
          <a:ln w="9525">
            <a:noFill/>
            <a:miter lim="800000"/>
            <a:headEnd/>
            <a:tailEnd/>
          </a:ln>
        </p:spPr>
        <p:txBody>
          <a:bodyPr>
            <a:prstTxWarp prst="textNoShape">
              <a:avLst/>
            </a:prstTxWarp>
            <a:spAutoFit/>
          </a:bodyPr>
          <a:lstStyle/>
          <a:p>
            <a:pPr algn="ctr">
              <a:lnSpc>
                <a:spcPct val="70000"/>
              </a:lnSpc>
              <a:spcBef>
                <a:spcPct val="50000"/>
              </a:spcBef>
              <a:buClrTx/>
              <a:buSzTx/>
              <a:buFontTx/>
              <a:buNone/>
            </a:pPr>
            <a:r>
              <a:rPr lang="en-US" sz="2000" dirty="0">
                <a:solidFill>
                  <a:srgbClr val="FFFFFF"/>
                </a:solidFill>
              </a:rPr>
              <a:t>Social-Emotional</a:t>
            </a:r>
          </a:p>
          <a:p>
            <a:pPr algn="ctr">
              <a:lnSpc>
                <a:spcPct val="70000"/>
              </a:lnSpc>
              <a:spcBef>
                <a:spcPct val="50000"/>
              </a:spcBef>
              <a:buClrTx/>
              <a:buSzTx/>
              <a:buFontTx/>
              <a:buNone/>
            </a:pPr>
            <a:r>
              <a:rPr lang="en-US" sz="2000" dirty="0">
                <a:solidFill>
                  <a:srgbClr val="FFFFFF"/>
                </a:solidFill>
              </a:rPr>
              <a:t>Development</a:t>
            </a:r>
          </a:p>
        </p:txBody>
      </p:sp>
      <p:sp>
        <p:nvSpPr>
          <p:cNvPr id="24585" name="Text Box 9"/>
          <p:cNvSpPr txBox="1">
            <a:spLocks noChangeArrowheads="1"/>
          </p:cNvSpPr>
          <p:nvPr/>
        </p:nvSpPr>
        <p:spPr bwMode="auto">
          <a:xfrm>
            <a:off x="2980363" y="2203665"/>
            <a:ext cx="3200400" cy="396875"/>
          </a:xfrm>
          <a:prstGeom prst="rect">
            <a:avLst/>
          </a:prstGeom>
          <a:noFill/>
          <a:ln w="9525">
            <a:noFill/>
            <a:miter lim="800000"/>
            <a:headEnd/>
            <a:tailEnd/>
          </a:ln>
        </p:spPr>
        <p:txBody>
          <a:bodyPr>
            <a:prstTxWarp prst="textNoShape">
              <a:avLst/>
            </a:prstTxWarp>
            <a:spAutoFit/>
          </a:bodyPr>
          <a:lstStyle/>
          <a:p>
            <a:pPr algn="ctr">
              <a:spcBef>
                <a:spcPct val="50000"/>
              </a:spcBef>
              <a:buClrTx/>
              <a:buSzTx/>
              <a:buFontTx/>
              <a:buNone/>
            </a:pPr>
            <a:r>
              <a:rPr lang="en-US" sz="2000" dirty="0">
                <a:solidFill>
                  <a:srgbClr val="FFFFFF"/>
                </a:solidFill>
              </a:rPr>
              <a:t>Language Development</a:t>
            </a:r>
          </a:p>
        </p:txBody>
      </p:sp>
      <p:pic>
        <p:nvPicPr>
          <p:cNvPr id="7" name="Picture 6" descr="Small hear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3169" y="1118540"/>
            <a:ext cx="6057340" cy="4844151"/>
          </a:xfrm>
          <a:prstGeom prst="rect">
            <a:avLst/>
          </a:prstGeom>
        </p:spPr>
      </p:pic>
      <p:sp>
        <p:nvSpPr>
          <p:cNvPr id="689163" name="Text Box 11"/>
          <p:cNvSpPr txBox="1">
            <a:spLocks noChangeArrowheads="1"/>
          </p:cNvSpPr>
          <p:nvPr/>
        </p:nvSpPr>
        <p:spPr bwMode="auto">
          <a:xfrm>
            <a:off x="3576959" y="3138135"/>
            <a:ext cx="2209800" cy="396875"/>
          </a:xfrm>
          <a:prstGeom prst="rect">
            <a:avLst/>
          </a:prstGeom>
          <a:noFill/>
          <a:ln w="9525">
            <a:noFill/>
            <a:miter lim="800000"/>
            <a:headEnd/>
            <a:tailEnd/>
          </a:ln>
        </p:spPr>
        <p:txBody>
          <a:bodyPr>
            <a:prstTxWarp prst="textNoShape">
              <a:avLst/>
            </a:prstTxWarp>
            <a:spAutoFit/>
          </a:bodyPr>
          <a:lstStyle/>
          <a:p>
            <a:pPr algn="ctr">
              <a:spcBef>
                <a:spcPct val="50000"/>
              </a:spcBef>
              <a:buClrTx/>
              <a:buSzTx/>
              <a:buFontTx/>
              <a:buNone/>
            </a:pPr>
            <a:r>
              <a:rPr lang="en-US" sz="2000" dirty="0">
                <a:solidFill>
                  <a:srgbClr val="FFFFFF"/>
                </a:solidFill>
              </a:rPr>
              <a:t>Hearing Health</a:t>
            </a:r>
          </a:p>
        </p:txBody>
      </p:sp>
      <p:sp>
        <p:nvSpPr>
          <p:cNvPr id="3" name="TextBox 2"/>
          <p:cNvSpPr txBox="1"/>
          <p:nvPr/>
        </p:nvSpPr>
        <p:spPr>
          <a:xfrm>
            <a:off x="173164" y="2713372"/>
            <a:ext cx="184666" cy="369332"/>
          </a:xfrm>
          <a:prstGeom prst="rect">
            <a:avLst/>
          </a:prstGeom>
          <a:noFill/>
        </p:spPr>
        <p:txBody>
          <a:bodyPr wrap="none" rtlCol="0">
            <a:spAutoFit/>
          </a:bodyPr>
          <a:lstStyle/>
          <a:p>
            <a:endParaRPr lang="en-US" dirty="0"/>
          </a:p>
        </p:txBody>
      </p:sp>
      <p:sp>
        <p:nvSpPr>
          <p:cNvPr id="8" name="TextBox 7"/>
          <p:cNvSpPr txBox="1"/>
          <p:nvPr/>
        </p:nvSpPr>
        <p:spPr>
          <a:xfrm>
            <a:off x="36815" y="36809"/>
            <a:ext cx="184666" cy="369332"/>
          </a:xfrm>
          <a:prstGeom prst="rect">
            <a:avLst/>
          </a:prstGeom>
          <a:noFill/>
        </p:spPr>
        <p:txBody>
          <a:bodyPr wrap="none" rtlCol="0">
            <a:spAutoFit/>
          </a:bodyPr>
          <a:lstStyle/>
          <a:p>
            <a:endParaRPr lang="en-US"/>
          </a:p>
        </p:txBody>
      </p:sp>
    </p:spTree>
    <p:custDataLst>
      <p:tags r:id="rId1"/>
    </p:custDataLst>
    <p:extLst>
      <p:ext uri="{BB962C8B-B14F-4D97-AF65-F5344CB8AC3E}">
        <p14:creationId xmlns:p14="http://schemas.microsoft.com/office/powerpoint/2010/main" val="620590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109"/>
                                          </p:stCondLst>
                                        </p:cTn>
                                        <p:tgtEl>
                                          <p:spTgt spid="689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10" name="Picture 9" descr="bluelt-swooshHEXwide.png"/>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295911" y="3717926"/>
            <a:ext cx="9777436" cy="5143500"/>
          </a:xfrm>
          <a:prstGeom prst="rect">
            <a:avLst/>
          </a:prstGeom>
        </p:spPr>
      </p:pic>
      <p:sp>
        <p:nvSpPr>
          <p:cNvPr id="23555" name="Text Box 4"/>
          <p:cNvSpPr txBox="1">
            <a:spLocks noChangeArrowheads="1"/>
          </p:cNvSpPr>
          <p:nvPr/>
        </p:nvSpPr>
        <p:spPr bwMode="auto">
          <a:xfrm>
            <a:off x="1090554" y="565513"/>
            <a:ext cx="6348100" cy="461665"/>
          </a:xfrm>
          <a:prstGeom prst="rect">
            <a:avLst/>
          </a:prstGeom>
          <a:noFill/>
          <a:ln w="9525">
            <a:noFill/>
            <a:miter lim="800000"/>
            <a:headEnd/>
            <a:tailEnd/>
          </a:ln>
        </p:spPr>
        <p:txBody>
          <a:bodyPr wrap="square">
            <a:prstTxWarp prst="textNoShape">
              <a:avLst/>
            </a:prstTxWarp>
            <a:spAutoFit/>
          </a:bodyPr>
          <a:lstStyle/>
          <a:p>
            <a:pPr algn="ctr">
              <a:spcBef>
                <a:spcPct val="50000"/>
              </a:spcBef>
              <a:buClrTx/>
              <a:buSzTx/>
              <a:buFontTx/>
              <a:buNone/>
            </a:pPr>
            <a:r>
              <a:rPr lang="en-US" sz="2400" b="1" dirty="0">
                <a:solidFill>
                  <a:srgbClr val="3F6BA2"/>
                </a:solidFill>
              </a:rPr>
              <a:t> </a:t>
            </a:r>
            <a:endParaRPr lang="en-US" sz="2400" dirty="0">
              <a:solidFill>
                <a:srgbClr val="3F6BA2"/>
              </a:solidFill>
            </a:endParaRPr>
          </a:p>
        </p:txBody>
      </p:sp>
      <p:pic>
        <p:nvPicPr>
          <p:cNvPr id="8" name="Picture 7" descr="boy2 with aidsmaller.jpg"/>
          <p:cNvPicPr>
            <a:picLocks noChangeAspect="1"/>
          </p:cNvPicPr>
          <p:nvPr/>
        </p:nvPicPr>
        <p:blipFill>
          <a:blip r:embed="rId4"/>
          <a:stretch>
            <a:fillRect/>
          </a:stretch>
        </p:blipFill>
        <p:spPr>
          <a:xfrm>
            <a:off x="-1307633" y="-25197"/>
            <a:ext cx="10891702" cy="7261134"/>
          </a:xfrm>
          <a:prstGeom prst="rect">
            <a:avLst/>
          </a:prstGeom>
        </p:spPr>
      </p:pic>
    </p:spTree>
    <p:extLst>
      <p:ext uri="{BB962C8B-B14F-4D97-AF65-F5344CB8AC3E}">
        <p14:creationId xmlns:p14="http://schemas.microsoft.com/office/powerpoint/2010/main" val="82891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701443" name="Rectangle 3"/>
          <p:cNvSpPr>
            <a:spLocks noGrp="1" noChangeArrowheads="1"/>
          </p:cNvSpPr>
          <p:nvPr>
            <p:ph type="title"/>
          </p:nvPr>
        </p:nvSpPr>
        <p:spPr>
          <a:xfrm>
            <a:off x="244475" y="355815"/>
            <a:ext cx="8462963" cy="1335088"/>
          </a:xfrm>
        </p:spPr>
        <p:txBody>
          <a:bodyPr>
            <a:normAutofit/>
          </a:bodyPr>
          <a:lstStyle/>
          <a:p>
            <a:pPr eaLnBrk="1" hangingPunct="1">
              <a:defRPr/>
            </a:pPr>
            <a:r>
              <a:rPr lang="en-US" sz="3600" dirty="0">
                <a:solidFill>
                  <a:srgbClr val="4374AE"/>
                </a:solidFill>
                <a:latin typeface="Arial" charset="0"/>
                <a:ea typeface="ＭＳ Ｐゴシック" charset="-128"/>
                <a:cs typeface="ＭＳ Ｐゴシック" charset="-128"/>
              </a:rPr>
              <a:t>OAE screening for children </a:t>
            </a:r>
            <a:br>
              <a:rPr lang="en-US" sz="3600" dirty="0">
                <a:solidFill>
                  <a:srgbClr val="4374AE"/>
                </a:solidFill>
                <a:latin typeface="Arial" charset="0"/>
                <a:ea typeface="ＭＳ Ｐゴシック" charset="-128"/>
                <a:cs typeface="ＭＳ Ｐゴシック" charset="-128"/>
              </a:rPr>
            </a:br>
            <a:r>
              <a:rPr lang="en-US" sz="3600" dirty="0">
                <a:solidFill>
                  <a:srgbClr val="4374AE"/>
                </a:solidFill>
                <a:latin typeface="Arial" charset="0"/>
                <a:ea typeface="ＭＳ Ｐゴシック" charset="-128"/>
                <a:cs typeface="ＭＳ Ｐゴシック" charset="-128"/>
              </a:rPr>
              <a:t>birth to three years of age:</a:t>
            </a:r>
          </a:p>
        </p:txBody>
      </p:sp>
      <p:sp>
        <p:nvSpPr>
          <p:cNvPr id="7" name="Rectangle 4"/>
          <p:cNvSpPr txBox="1">
            <a:spLocks noChangeArrowheads="1"/>
          </p:cNvSpPr>
          <p:nvPr/>
        </p:nvSpPr>
        <p:spPr bwMode="auto">
          <a:xfrm>
            <a:off x="1368596" y="1975421"/>
            <a:ext cx="3586162" cy="4114800"/>
          </a:xfrm>
          <a:prstGeom prst="rect">
            <a:avLst/>
          </a:prstGeom>
          <a:noFill/>
          <a:ln w="9525">
            <a:noFill/>
            <a:miter lim="800000"/>
            <a:headEnd/>
            <a:tailEnd/>
          </a:ln>
        </p:spPr>
        <p:txBody>
          <a:bodyPr>
            <a:prstTxWarp prst="textNoShape">
              <a:avLst/>
            </a:prstTxWarp>
          </a:bodyPr>
          <a:lstStyle/>
          <a:p>
            <a:pPr marL="342900" indent="-342900">
              <a:lnSpc>
                <a:spcPct val="90000"/>
              </a:lnSpc>
              <a:buClr>
                <a:srgbClr val="CA8302"/>
              </a:buClr>
            </a:pPr>
            <a:r>
              <a:rPr lang="en-US" sz="3200" b="1" dirty="0">
                <a:solidFill>
                  <a:srgbClr val="4374AE"/>
                </a:solidFill>
                <a:ea typeface="ＭＳ Ｐゴシック" charset="-128"/>
                <a:cs typeface="ＭＳ Ｐゴシック" charset="-128"/>
              </a:rPr>
              <a:t> </a:t>
            </a:r>
          </a:p>
          <a:p>
            <a:pPr>
              <a:lnSpc>
                <a:spcPct val="90000"/>
              </a:lnSpc>
              <a:buClr>
                <a:srgbClr val="CA8302"/>
              </a:buClr>
            </a:pPr>
            <a:r>
              <a:rPr lang="en-US" sz="3200" dirty="0">
                <a:solidFill>
                  <a:srgbClr val="4374AE"/>
                </a:solidFill>
                <a:ea typeface="ＭＳ Ｐゴシック" charset="-128"/>
                <a:cs typeface="ＭＳ Ｐゴシック" charset="-128"/>
              </a:rPr>
              <a:t>Accurate &amp; Feasible</a:t>
            </a:r>
          </a:p>
          <a:p>
            <a:pPr>
              <a:lnSpc>
                <a:spcPct val="90000"/>
              </a:lnSpc>
              <a:buClr>
                <a:srgbClr val="CA8302"/>
              </a:buClr>
            </a:pPr>
            <a:r>
              <a:rPr lang="en-US" sz="3200" dirty="0">
                <a:solidFill>
                  <a:srgbClr val="4374AE"/>
                </a:solidFill>
                <a:ea typeface="ＭＳ Ｐゴシック" charset="-128"/>
                <a:cs typeface="ＭＳ Ｐゴシック" charset="-128"/>
              </a:rPr>
              <a:t>Quick &amp; Easy</a:t>
            </a:r>
          </a:p>
          <a:p>
            <a:pPr>
              <a:lnSpc>
                <a:spcPct val="90000"/>
              </a:lnSpc>
              <a:buClr>
                <a:srgbClr val="CA8302"/>
              </a:buClr>
            </a:pPr>
            <a:r>
              <a:rPr lang="en-US" sz="3200" dirty="0">
                <a:solidFill>
                  <a:srgbClr val="4374AE"/>
                </a:solidFill>
                <a:ea typeface="ＭＳ Ｐゴシック" charset="-128"/>
                <a:cs typeface="ＭＳ Ｐゴシック" charset="-128"/>
              </a:rPr>
              <a:t>Flexible</a:t>
            </a:r>
          </a:p>
          <a:p>
            <a:pPr>
              <a:lnSpc>
                <a:spcPct val="90000"/>
              </a:lnSpc>
              <a:buClr>
                <a:srgbClr val="CA8302"/>
              </a:buClr>
            </a:pPr>
            <a:r>
              <a:rPr lang="en-US" sz="3200" dirty="0">
                <a:solidFill>
                  <a:srgbClr val="4374AE"/>
                </a:solidFill>
                <a:ea typeface="ＭＳ Ｐゴシック" charset="-128"/>
                <a:cs typeface="ＭＳ Ｐゴシック" charset="-128"/>
              </a:rPr>
              <a:t>Effective</a:t>
            </a:r>
          </a:p>
          <a:p>
            <a:pPr>
              <a:lnSpc>
                <a:spcPct val="90000"/>
              </a:lnSpc>
              <a:buClr>
                <a:srgbClr val="CA8302"/>
              </a:buClr>
            </a:pPr>
            <a:endParaRPr lang="en-US" sz="3200" dirty="0">
              <a:solidFill>
                <a:srgbClr val="4374AE"/>
              </a:solidFill>
              <a:ea typeface="ＭＳ Ｐゴシック" charset="-128"/>
              <a:cs typeface="ＭＳ Ｐゴシック" charset="-128"/>
            </a:endParaRPr>
          </a:p>
          <a:p>
            <a:pPr>
              <a:lnSpc>
                <a:spcPct val="90000"/>
              </a:lnSpc>
              <a:buClr>
                <a:srgbClr val="CA8302"/>
              </a:buClr>
            </a:pPr>
            <a:endParaRPr lang="en-US" sz="3200" dirty="0">
              <a:solidFill>
                <a:srgbClr val="4374AE"/>
              </a:solidFill>
              <a:ea typeface="ＭＳ Ｐゴシック" charset="-128"/>
              <a:cs typeface="ＭＳ Ｐゴシック" charset="-128"/>
            </a:endParaRPr>
          </a:p>
        </p:txBody>
      </p:sp>
      <p:pic>
        <p:nvPicPr>
          <p:cNvPr id="12" name="Picture 11" descr="green-swoosh-pp.gif"/>
          <p:cNvPicPr>
            <a:picLocks noChangeAspect="1"/>
          </p:cNvPicPr>
          <p:nvPr/>
        </p:nvPicPr>
        <p:blipFill>
          <a:blip r:embed="rId4">
            <a:alphaModFix amt="60000"/>
          </a:blip>
          <a:stretch>
            <a:fillRect/>
          </a:stretch>
        </p:blipFill>
        <p:spPr>
          <a:xfrm>
            <a:off x="0" y="4032821"/>
            <a:ext cx="9144000" cy="2959100"/>
          </a:xfrm>
          <a:prstGeom prst="rect">
            <a:avLst/>
          </a:prstGeom>
        </p:spPr>
      </p:pic>
      <p:pic>
        <p:nvPicPr>
          <p:cNvPr id="10" name="blocks-shadow.png" descr="/Users/darylmccool/Dropbox/Graphically Designed ECHO Products/Daryl's Folder/ECHO-boxes/blocks-shadow.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pic>
        <p:nvPicPr>
          <p:cNvPr id="2" name="Picture 1" descr="GirlinCarCroppe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904" y="1690903"/>
            <a:ext cx="3657979" cy="4201450"/>
          </a:xfrm>
          <a:prstGeom prst="rect">
            <a:avLst/>
          </a:prstGeom>
        </p:spPr>
      </p:pic>
    </p:spTree>
    <p:custDataLst>
      <p:tags r:id="rId1"/>
    </p:custDataLst>
    <p:extLst>
      <p:ext uri="{BB962C8B-B14F-4D97-AF65-F5344CB8AC3E}">
        <p14:creationId xmlns:p14="http://schemas.microsoft.com/office/powerpoint/2010/main" val="1305190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4" name="Text Box 4"/>
          <p:cNvSpPr txBox="1">
            <a:spLocks noChangeArrowheads="1"/>
          </p:cNvSpPr>
          <p:nvPr/>
        </p:nvSpPr>
        <p:spPr bwMode="auto">
          <a:xfrm>
            <a:off x="456199" y="587374"/>
            <a:ext cx="8465867" cy="1200329"/>
          </a:xfrm>
          <a:prstGeom prst="rect">
            <a:avLst/>
          </a:prstGeom>
          <a:noFill/>
          <a:ln w="9525">
            <a:noFill/>
            <a:miter lim="800000"/>
            <a:headEnd/>
            <a:tailEnd/>
          </a:ln>
        </p:spPr>
        <p:txBody>
          <a:bodyPr wrap="square">
            <a:prstTxWarp prst="textNoShape">
              <a:avLst/>
            </a:prstTxWarp>
            <a:spAutoFit/>
          </a:bodyPr>
          <a:lstStyle/>
          <a:p>
            <a:pPr algn="ctr">
              <a:spcBef>
                <a:spcPct val="50000"/>
              </a:spcBef>
              <a:buClrTx/>
              <a:buSzTx/>
              <a:buFontTx/>
              <a:buNone/>
            </a:pPr>
            <a:r>
              <a:rPr lang="en-US" sz="3600" b="1" dirty="0">
                <a:solidFill>
                  <a:srgbClr val="3F6BA2"/>
                </a:solidFill>
              </a:rPr>
              <a:t>OAE Screening Procedure</a:t>
            </a:r>
          </a:p>
          <a:p>
            <a:pPr algn="ctr">
              <a:spcBef>
                <a:spcPct val="50000"/>
              </a:spcBef>
              <a:buClrTx/>
              <a:buSzTx/>
              <a:buFontTx/>
              <a:buNone/>
            </a:pPr>
            <a:endParaRPr lang="en-US" sz="2400" b="1" dirty="0">
              <a:solidFill>
                <a:srgbClr val="3F6BA2"/>
              </a:solidFill>
            </a:endParaRPr>
          </a:p>
        </p:txBody>
      </p:sp>
      <p:pic>
        <p:nvPicPr>
          <p:cNvPr id="2" name="Picture 1" descr="bluelt-swooshHEXwide.png"/>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295911" y="3717926"/>
            <a:ext cx="9777436" cy="5143500"/>
          </a:xfrm>
          <a:prstGeom prst="rect">
            <a:avLst/>
          </a:prstGeom>
        </p:spPr>
      </p:pic>
      <p:pic>
        <p:nvPicPr>
          <p:cNvPr id="8" name="blocks-shadow.png" descr="/Users/darylmccool/Dropbox/Graphically Designed ECHO Products/Daryl's Folder/ECHO-boxes/blocks-shadow.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pic>
        <p:nvPicPr>
          <p:cNvPr id="3" name="Picture 2" descr="EarExam2.jpg"/>
          <p:cNvPicPr>
            <a:picLocks noChangeAspect="1"/>
          </p:cNvPicPr>
          <p:nvPr/>
        </p:nvPicPr>
        <p:blipFill rotWithShape="1">
          <a:blip r:embed="rId6">
            <a:extLst>
              <a:ext uri="{28A0092B-C50C-407E-A947-70E740481C1C}">
                <a14:useLocalDpi xmlns:a14="http://schemas.microsoft.com/office/drawing/2010/main" val="0"/>
              </a:ext>
            </a:extLst>
          </a:blip>
          <a:srcRect l="22068" r="10400" b="-46"/>
          <a:stretch/>
        </p:blipFill>
        <p:spPr>
          <a:xfrm>
            <a:off x="2021959" y="1500506"/>
            <a:ext cx="5321808" cy="4434840"/>
          </a:xfrm>
          <a:prstGeom prst="rect">
            <a:avLst/>
          </a:prstGeom>
          <a:ln w="168275">
            <a:solidFill>
              <a:srgbClr val="D0F5F7"/>
            </a:solidFill>
          </a:ln>
        </p:spPr>
      </p:pic>
    </p:spTree>
    <p:extLst>
      <p:ext uri="{BB962C8B-B14F-4D97-AF65-F5344CB8AC3E}">
        <p14:creationId xmlns:p14="http://schemas.microsoft.com/office/powerpoint/2010/main" val="3450777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4" name="Text Box 4"/>
          <p:cNvSpPr txBox="1">
            <a:spLocks noChangeArrowheads="1"/>
          </p:cNvSpPr>
          <p:nvPr/>
        </p:nvSpPr>
        <p:spPr bwMode="auto">
          <a:xfrm>
            <a:off x="456199" y="587374"/>
            <a:ext cx="8465867" cy="1200329"/>
          </a:xfrm>
          <a:prstGeom prst="rect">
            <a:avLst/>
          </a:prstGeom>
          <a:noFill/>
          <a:ln w="9525">
            <a:noFill/>
            <a:miter lim="800000"/>
            <a:headEnd/>
            <a:tailEnd/>
          </a:ln>
        </p:spPr>
        <p:txBody>
          <a:bodyPr wrap="square">
            <a:prstTxWarp prst="textNoShape">
              <a:avLst/>
            </a:prstTxWarp>
            <a:spAutoFit/>
          </a:bodyPr>
          <a:lstStyle/>
          <a:p>
            <a:pPr algn="ctr">
              <a:spcBef>
                <a:spcPct val="50000"/>
              </a:spcBef>
              <a:buClrTx/>
              <a:buSzTx/>
              <a:buFontTx/>
              <a:buNone/>
            </a:pPr>
            <a:r>
              <a:rPr lang="en-US" sz="3600" b="1" dirty="0">
                <a:solidFill>
                  <a:srgbClr val="3F6BA2"/>
                </a:solidFill>
              </a:rPr>
              <a:t>OAE Screening Procedure</a:t>
            </a:r>
          </a:p>
          <a:p>
            <a:pPr algn="ctr">
              <a:spcBef>
                <a:spcPct val="50000"/>
              </a:spcBef>
              <a:buClrTx/>
              <a:buSzTx/>
              <a:buFontTx/>
              <a:buNone/>
            </a:pPr>
            <a:endParaRPr lang="en-US" sz="2400" b="1" dirty="0">
              <a:solidFill>
                <a:srgbClr val="3F6BA2"/>
              </a:solidFill>
            </a:endParaRPr>
          </a:p>
        </p:txBody>
      </p:sp>
      <p:pic>
        <p:nvPicPr>
          <p:cNvPr id="2" name="Picture 1" descr="bluelt-swooshHEXwide.png"/>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295911" y="3717926"/>
            <a:ext cx="9777436" cy="5143500"/>
          </a:xfrm>
          <a:prstGeom prst="rect">
            <a:avLst/>
          </a:prstGeom>
        </p:spPr>
      </p:pic>
      <p:pic>
        <p:nvPicPr>
          <p:cNvPr id="8" name="blocks-shadow.png" descr="/Users/darylmccool/Dropbox/Graphically Designed ECHO Products/Daryl's Folder/ECHO-boxes/blocks-shadow.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pic>
        <p:nvPicPr>
          <p:cNvPr id="10" name="Picture 9" descr="ProbeinEar.jpg"/>
          <p:cNvPicPr>
            <a:picLocks noChangeAspect="1"/>
          </p:cNvPicPr>
          <p:nvPr/>
        </p:nvPicPr>
        <p:blipFill rotWithShape="1">
          <a:blip r:embed="rId6">
            <a:extLst>
              <a:ext uri="{28A0092B-C50C-407E-A947-70E740481C1C}">
                <a14:useLocalDpi xmlns:a14="http://schemas.microsoft.com/office/drawing/2010/main" val="0"/>
              </a:ext>
            </a:extLst>
          </a:blip>
          <a:srcRect l="2" r="30996"/>
          <a:stretch/>
        </p:blipFill>
        <p:spPr>
          <a:xfrm>
            <a:off x="1873435" y="1404739"/>
            <a:ext cx="5877293" cy="4791271"/>
          </a:xfrm>
          <a:prstGeom prst="rect">
            <a:avLst/>
          </a:prstGeom>
          <a:ln w="168275">
            <a:solidFill>
              <a:srgbClr val="D0F5F7"/>
            </a:solidFill>
          </a:ln>
        </p:spPr>
      </p:pic>
    </p:spTree>
    <p:extLst>
      <p:ext uri="{BB962C8B-B14F-4D97-AF65-F5344CB8AC3E}">
        <p14:creationId xmlns:p14="http://schemas.microsoft.com/office/powerpoint/2010/main" val="4202326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9" name="Picture 8" descr="bluelt-swooshHEXwide.png"/>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295911" y="3717926"/>
            <a:ext cx="9777436" cy="5143500"/>
          </a:xfrm>
          <a:prstGeom prst="rect">
            <a:avLst/>
          </a:prstGeom>
        </p:spPr>
      </p:pic>
      <p:pic>
        <p:nvPicPr>
          <p:cNvPr id="21507" name="Picture 7"/>
          <p:cNvPicPr>
            <a:picLocks noChangeAspect="1" noChangeArrowheads="1"/>
          </p:cNvPicPr>
          <p:nvPr/>
        </p:nvPicPr>
        <p:blipFill>
          <a:blip r:embed="rId4"/>
          <a:srcRect/>
          <a:stretch>
            <a:fillRect/>
          </a:stretch>
        </p:blipFill>
        <p:spPr bwMode="auto">
          <a:xfrm>
            <a:off x="1377950" y="814749"/>
            <a:ext cx="6454775" cy="4843463"/>
          </a:xfrm>
          <a:prstGeom prst="rect">
            <a:avLst/>
          </a:prstGeom>
          <a:noFill/>
          <a:ln w="9525">
            <a:noFill/>
            <a:miter lim="800000"/>
            <a:headEnd/>
            <a:tailEnd/>
          </a:ln>
        </p:spPr>
      </p:pic>
      <p:sp>
        <p:nvSpPr>
          <p:cNvPr id="741384" name="AutoShape 8"/>
          <p:cNvSpPr>
            <a:spLocks noChangeArrowheads="1"/>
          </p:cNvSpPr>
          <p:nvPr/>
        </p:nvSpPr>
        <p:spPr bwMode="auto">
          <a:xfrm>
            <a:off x="4556125" y="3127375"/>
            <a:ext cx="661988" cy="212725"/>
          </a:xfrm>
          <a:prstGeom prst="leftArrow">
            <a:avLst>
              <a:gd name="adj1" fmla="val 50000"/>
              <a:gd name="adj2" fmla="val 77799"/>
            </a:avLst>
          </a:prstGeom>
          <a:solidFill>
            <a:srgbClr val="EE44C1"/>
          </a:solidFill>
          <a:ln w="9525">
            <a:solidFill>
              <a:schemeClr val="tx1"/>
            </a:solidFill>
            <a:miter lim="800000"/>
            <a:headEnd/>
            <a:tailEnd/>
          </a:ln>
        </p:spPr>
        <p:txBody>
          <a:bodyPr wrap="none" anchor="ctr">
            <a:prstTxWarp prst="textNoShape">
              <a:avLst/>
            </a:prstTxWarp>
          </a:bodyPr>
          <a:lstStyle/>
          <a:p>
            <a:endParaRPr lang="en-US"/>
          </a:p>
        </p:txBody>
      </p:sp>
      <p:sp>
        <p:nvSpPr>
          <p:cNvPr id="741385" name="AutoShape 9"/>
          <p:cNvSpPr>
            <a:spLocks noChangeArrowheads="1"/>
          </p:cNvSpPr>
          <p:nvPr/>
        </p:nvSpPr>
        <p:spPr bwMode="auto">
          <a:xfrm>
            <a:off x="4565650" y="3113088"/>
            <a:ext cx="661988" cy="212725"/>
          </a:xfrm>
          <a:prstGeom prst="leftArrow">
            <a:avLst>
              <a:gd name="adj1" fmla="val 50000"/>
              <a:gd name="adj2" fmla="val 77799"/>
            </a:avLst>
          </a:prstGeom>
          <a:solidFill>
            <a:srgbClr val="EE44C1"/>
          </a:solidFill>
          <a:ln w="9525">
            <a:solidFill>
              <a:schemeClr val="tx1"/>
            </a:solidFill>
            <a:miter lim="800000"/>
            <a:headEnd/>
            <a:tailEnd/>
          </a:ln>
        </p:spPr>
        <p:txBody>
          <a:bodyPr wrap="none" anchor="ctr">
            <a:prstTxWarp prst="textNoShape">
              <a:avLst/>
            </a:prstTxWarp>
          </a:bodyPr>
          <a:lstStyle/>
          <a:p>
            <a:endParaRPr lang="en-US"/>
          </a:p>
        </p:txBody>
      </p:sp>
      <p:sp>
        <p:nvSpPr>
          <p:cNvPr id="741386" name="AutoShape 10"/>
          <p:cNvSpPr>
            <a:spLocks noChangeArrowheads="1"/>
          </p:cNvSpPr>
          <p:nvPr/>
        </p:nvSpPr>
        <p:spPr bwMode="auto">
          <a:xfrm>
            <a:off x="4541838" y="3124200"/>
            <a:ext cx="661987" cy="212725"/>
          </a:xfrm>
          <a:prstGeom prst="leftArrow">
            <a:avLst>
              <a:gd name="adj1" fmla="val 50000"/>
              <a:gd name="adj2" fmla="val 77798"/>
            </a:avLst>
          </a:prstGeom>
          <a:solidFill>
            <a:srgbClr val="EE44C1"/>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64588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1384"/>
                                        </p:tgtEl>
                                        <p:attrNameLst>
                                          <p:attrName>style.visibility</p:attrName>
                                        </p:attrNameLst>
                                      </p:cBhvr>
                                      <p:to>
                                        <p:strVal val="visible"/>
                                      </p:to>
                                    </p:set>
                                  </p:childTnLst>
                                </p:cTn>
                              </p:par>
                              <p:par>
                                <p:cTn id="7" presetID="35" presetClass="path" presetSubtype="0" accel="50000" decel="50000" fill="hold" grpId="1" nodeType="withEffect">
                                  <p:stCondLst>
                                    <p:cond delay="0"/>
                                  </p:stCondLst>
                                  <p:childTnLst>
                                    <p:animMotion origin="layout" path="M 0 0  L -0.25 0  E" pathEditMode="relative" ptsTypes="">
                                      <p:cBhvr>
                                        <p:cTn id="8" dur="2000" fill="hold"/>
                                        <p:tgtEl>
                                          <p:spTgt spid="741384"/>
                                        </p:tgtEl>
                                        <p:attrNameLst>
                                          <p:attrName>ppt_x</p:attrName>
                                          <p:attrName>ppt_y</p:attrName>
                                        </p:attrNameLst>
                                      </p:cBhvr>
                                    </p:animMotion>
                                  </p:childTnLst>
                                </p:cTn>
                              </p:par>
                            </p:childTnLst>
                          </p:cTn>
                        </p:par>
                        <p:par>
                          <p:cTn id="9" fill="hold">
                            <p:stCondLst>
                              <p:cond delay="2000"/>
                            </p:stCondLst>
                            <p:childTnLst>
                              <p:par>
                                <p:cTn id="10" presetID="1" presetClass="exit" presetSubtype="0" fill="hold" grpId="2" nodeType="afterEffect">
                                  <p:stCondLst>
                                    <p:cond delay="0"/>
                                  </p:stCondLst>
                                  <p:childTnLst>
                                    <p:set>
                                      <p:cBhvr>
                                        <p:cTn id="11" dur="1" fill="hold">
                                          <p:stCondLst>
                                            <p:cond delay="0"/>
                                          </p:stCondLst>
                                        </p:cTn>
                                        <p:tgtEl>
                                          <p:spTgt spid="741384"/>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741385"/>
                                        </p:tgtEl>
                                        <p:attrNameLst>
                                          <p:attrName>style.visibility</p:attrName>
                                        </p:attrNameLst>
                                      </p:cBhvr>
                                      <p:to>
                                        <p:strVal val="visible"/>
                                      </p:to>
                                    </p:set>
                                  </p:childTnLst>
                                </p:cTn>
                              </p:par>
                              <p:par>
                                <p:cTn id="15" presetID="35" presetClass="path" presetSubtype="0" accel="50000" decel="50000" fill="hold" grpId="1" nodeType="withEffect">
                                  <p:stCondLst>
                                    <p:cond delay="0"/>
                                  </p:stCondLst>
                                  <p:childTnLst>
                                    <p:animMotion origin="layout" path="M 0 0  L -0.25 0  E" pathEditMode="relative" ptsTypes="">
                                      <p:cBhvr>
                                        <p:cTn id="16" dur="2000" fill="hold"/>
                                        <p:tgtEl>
                                          <p:spTgt spid="741385"/>
                                        </p:tgtEl>
                                        <p:attrNameLst>
                                          <p:attrName>ppt_x</p:attrName>
                                          <p:attrName>ppt_y</p:attrName>
                                        </p:attrNameLst>
                                      </p:cBhvr>
                                    </p:animMotion>
                                  </p:childTnLst>
                                </p:cTn>
                              </p:par>
                            </p:childTnLst>
                          </p:cTn>
                        </p:par>
                        <p:par>
                          <p:cTn id="17" fill="hold">
                            <p:stCondLst>
                              <p:cond delay="4000"/>
                            </p:stCondLst>
                            <p:childTnLst>
                              <p:par>
                                <p:cTn id="18" presetID="1" presetClass="exit" presetSubtype="0" fill="hold" grpId="2" nodeType="afterEffect">
                                  <p:stCondLst>
                                    <p:cond delay="0"/>
                                  </p:stCondLst>
                                  <p:childTnLst>
                                    <p:set>
                                      <p:cBhvr>
                                        <p:cTn id="19" dur="1" fill="hold">
                                          <p:stCondLst>
                                            <p:cond delay="0"/>
                                          </p:stCondLst>
                                        </p:cTn>
                                        <p:tgtEl>
                                          <p:spTgt spid="741385"/>
                                        </p:tgtEl>
                                        <p:attrNameLst>
                                          <p:attrName>style.visibility</p:attrName>
                                        </p:attrNameLst>
                                      </p:cBhvr>
                                      <p:to>
                                        <p:strVal val="hidden"/>
                                      </p:to>
                                    </p:set>
                                  </p:childTnLst>
                                </p:cTn>
                              </p:par>
                            </p:childTnLst>
                          </p:cTn>
                        </p:par>
                        <p:par>
                          <p:cTn id="20" fill="hold">
                            <p:stCondLst>
                              <p:cond delay="4000"/>
                            </p:stCondLst>
                            <p:childTnLst>
                              <p:par>
                                <p:cTn id="21" presetID="1" presetClass="entr" presetSubtype="0" fill="hold" grpId="0" nodeType="afterEffect">
                                  <p:stCondLst>
                                    <p:cond delay="0"/>
                                  </p:stCondLst>
                                  <p:childTnLst>
                                    <p:set>
                                      <p:cBhvr>
                                        <p:cTn id="22" dur="1" fill="hold">
                                          <p:stCondLst>
                                            <p:cond delay="0"/>
                                          </p:stCondLst>
                                        </p:cTn>
                                        <p:tgtEl>
                                          <p:spTgt spid="741386"/>
                                        </p:tgtEl>
                                        <p:attrNameLst>
                                          <p:attrName>style.visibility</p:attrName>
                                        </p:attrNameLst>
                                      </p:cBhvr>
                                      <p:to>
                                        <p:strVal val="visible"/>
                                      </p:to>
                                    </p:set>
                                  </p:childTnLst>
                                </p:cTn>
                              </p:par>
                              <p:par>
                                <p:cTn id="23" presetID="35" presetClass="path" presetSubtype="0" accel="50000" decel="50000" fill="hold" grpId="1" nodeType="withEffect">
                                  <p:stCondLst>
                                    <p:cond delay="0"/>
                                  </p:stCondLst>
                                  <p:childTnLst>
                                    <p:animMotion origin="layout" path="M 0 0  L -0.25 0  E" pathEditMode="relative" ptsTypes="">
                                      <p:cBhvr>
                                        <p:cTn id="24" dur="2000" fill="hold"/>
                                        <p:tgtEl>
                                          <p:spTgt spid="741386"/>
                                        </p:tgtEl>
                                        <p:attrNameLst>
                                          <p:attrName>ppt_x</p:attrName>
                                          <p:attrName>ppt_y</p:attrName>
                                        </p:attrNameLst>
                                      </p:cBhvr>
                                    </p:animMotion>
                                  </p:childTnLst>
                                </p:cTn>
                              </p:par>
                            </p:childTnLst>
                          </p:cTn>
                        </p:par>
                        <p:par>
                          <p:cTn id="25" fill="hold">
                            <p:stCondLst>
                              <p:cond delay="6000"/>
                            </p:stCondLst>
                            <p:childTnLst>
                              <p:par>
                                <p:cTn id="26" presetID="1" presetClass="exit" presetSubtype="0" fill="hold" grpId="2" nodeType="afterEffect">
                                  <p:stCondLst>
                                    <p:cond delay="0"/>
                                  </p:stCondLst>
                                  <p:childTnLst>
                                    <p:set>
                                      <p:cBhvr>
                                        <p:cTn id="27" dur="1" fill="hold">
                                          <p:stCondLst>
                                            <p:cond delay="0"/>
                                          </p:stCondLst>
                                        </p:cTn>
                                        <p:tgtEl>
                                          <p:spTgt spid="7413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84" grpId="0" animBg="1"/>
      <p:bldP spid="741384" grpId="1" animBg="1"/>
      <p:bldP spid="741384" grpId="2" animBg="1"/>
      <p:bldP spid="741385" grpId="0" animBg="1"/>
      <p:bldP spid="741385" grpId="1" animBg="1"/>
      <p:bldP spid="741385" grpId="2" animBg="1"/>
      <p:bldP spid="741386" grpId="0" animBg="1"/>
      <p:bldP spid="741386" grpId="1" animBg="1"/>
      <p:bldP spid="741386"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5" name="Picture 4" descr="P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857" y="1236335"/>
            <a:ext cx="6922471" cy="3844239"/>
          </a:xfrm>
          <a:prstGeom prst="rect">
            <a:avLst/>
          </a:prstGeom>
          <a:ln w="168275">
            <a:solidFill>
              <a:srgbClr val="D0F5F7"/>
            </a:solidFill>
          </a:ln>
        </p:spPr>
      </p:pic>
    </p:spTree>
    <p:extLst>
      <p:ext uri="{BB962C8B-B14F-4D97-AF65-F5344CB8AC3E}">
        <p14:creationId xmlns:p14="http://schemas.microsoft.com/office/powerpoint/2010/main" val="2836934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4" name="Picture 3" descr="Ref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817" y="1303239"/>
            <a:ext cx="6825409" cy="3839293"/>
          </a:xfrm>
          <a:prstGeom prst="rect">
            <a:avLst/>
          </a:prstGeom>
          <a:ln w="168275">
            <a:solidFill>
              <a:srgbClr val="D0F5F7"/>
            </a:solidFill>
          </a:ln>
        </p:spPr>
      </p:pic>
    </p:spTree>
    <p:extLst>
      <p:ext uri="{BB962C8B-B14F-4D97-AF65-F5344CB8AC3E}">
        <p14:creationId xmlns:p14="http://schemas.microsoft.com/office/powerpoint/2010/main" val="395769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13" name="TextBox 12"/>
          <p:cNvSpPr txBox="1"/>
          <p:nvPr/>
        </p:nvSpPr>
        <p:spPr>
          <a:xfrm>
            <a:off x="3174688" y="333032"/>
            <a:ext cx="3996469" cy="461665"/>
          </a:xfrm>
          <a:prstGeom prst="rect">
            <a:avLst/>
          </a:prstGeom>
          <a:noFill/>
        </p:spPr>
        <p:txBody>
          <a:bodyPr wrap="square" rtlCol="0">
            <a:spAutoFit/>
          </a:bodyPr>
          <a:lstStyle/>
          <a:p>
            <a:pPr algn="ctr">
              <a:spcBef>
                <a:spcPts val="600"/>
              </a:spcBef>
              <a:buClrTx/>
              <a:buSzTx/>
              <a:buFontTx/>
              <a:buNone/>
            </a:pPr>
            <a:r>
              <a:rPr lang="en-US" sz="2400" b="1" dirty="0">
                <a:solidFill>
                  <a:srgbClr val="4374AE"/>
                </a:solidFill>
              </a:rPr>
              <a:t>Today’s Presenters</a:t>
            </a:r>
          </a:p>
        </p:txBody>
      </p:sp>
      <p:sp>
        <p:nvSpPr>
          <p:cNvPr id="18" name="TextBox 17"/>
          <p:cNvSpPr txBox="1"/>
          <p:nvPr/>
        </p:nvSpPr>
        <p:spPr>
          <a:xfrm>
            <a:off x="2258619" y="4328542"/>
            <a:ext cx="2345926" cy="815608"/>
          </a:xfrm>
          <a:prstGeom prst="rect">
            <a:avLst/>
          </a:prstGeom>
          <a:noFill/>
        </p:spPr>
        <p:txBody>
          <a:bodyPr wrap="square" rtlCol="0">
            <a:spAutoFit/>
          </a:bodyPr>
          <a:lstStyle/>
          <a:p>
            <a:pPr algn="ctr">
              <a:buClrTx/>
              <a:buSzTx/>
              <a:buFontTx/>
              <a:buNone/>
            </a:pPr>
            <a:r>
              <a:rPr lang="en-US" sz="1400" dirty="0">
                <a:solidFill>
                  <a:srgbClr val="4374AE"/>
                </a:solidFill>
              </a:rPr>
              <a:t>Jeff Hoffman, MS, CCC-A</a:t>
            </a:r>
          </a:p>
          <a:p>
            <a:pPr algn="ctr">
              <a:buClrTx/>
              <a:buSzTx/>
              <a:buFontTx/>
              <a:buNone/>
            </a:pPr>
            <a:r>
              <a:rPr lang="en-US" sz="1400" dirty="0">
                <a:solidFill>
                  <a:srgbClr val="4374AE"/>
                </a:solidFill>
              </a:rPr>
              <a:t>Audiologist </a:t>
            </a:r>
          </a:p>
          <a:p>
            <a:pPr algn="ctr">
              <a:spcBef>
                <a:spcPts val="600"/>
              </a:spcBef>
              <a:buClrTx/>
              <a:buSzTx/>
              <a:buFontTx/>
              <a:buNone/>
            </a:pPr>
            <a:r>
              <a:rPr lang="en-US" sz="1400" b="1" dirty="0">
                <a:solidFill>
                  <a:srgbClr val="3FAE84"/>
                </a:solidFill>
              </a:rPr>
              <a:t> </a:t>
            </a:r>
          </a:p>
        </p:txBody>
      </p:sp>
      <p:sp>
        <p:nvSpPr>
          <p:cNvPr id="17" name="TextBox 16"/>
          <p:cNvSpPr txBox="1"/>
          <p:nvPr/>
        </p:nvSpPr>
        <p:spPr>
          <a:xfrm>
            <a:off x="5749933" y="4318991"/>
            <a:ext cx="2345926" cy="523220"/>
          </a:xfrm>
          <a:prstGeom prst="rect">
            <a:avLst/>
          </a:prstGeom>
          <a:noFill/>
        </p:spPr>
        <p:txBody>
          <a:bodyPr wrap="square" rtlCol="0">
            <a:spAutoFit/>
          </a:bodyPr>
          <a:lstStyle/>
          <a:p>
            <a:pPr algn="ctr">
              <a:buClrTx/>
              <a:buSzTx/>
              <a:buFontTx/>
              <a:buNone/>
            </a:pPr>
            <a:r>
              <a:rPr lang="en-US" sz="1400" dirty="0">
                <a:solidFill>
                  <a:srgbClr val="4374AE"/>
                </a:solidFill>
              </a:rPr>
              <a:t>William Eiserman, PhD</a:t>
            </a:r>
          </a:p>
          <a:p>
            <a:pPr algn="ctr">
              <a:buClrTx/>
              <a:buSzTx/>
              <a:buFontTx/>
              <a:buNone/>
            </a:pPr>
            <a:r>
              <a:rPr lang="en-US" sz="1400" dirty="0">
                <a:solidFill>
                  <a:srgbClr val="4374AE"/>
                </a:solidFill>
              </a:rPr>
              <a:t>Director</a:t>
            </a:r>
          </a:p>
        </p:txBody>
      </p:sp>
      <p:pic>
        <p:nvPicPr>
          <p:cNvPr id="16" name="Picture 15" descr="bluelt-swooshHEXwide.png"/>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309769" y="3252806"/>
            <a:ext cx="9664799" cy="5025797"/>
          </a:xfrm>
          <a:prstGeom prst="rect">
            <a:avLst/>
          </a:prstGeom>
        </p:spPr>
      </p:pic>
      <p:pic>
        <p:nvPicPr>
          <p:cNvPr id="9" name="Picture 8" descr="ECHO.dropshadow-trans.png"/>
          <p:cNvPicPr>
            <a:picLocks noChangeAspect="1"/>
          </p:cNvPicPr>
          <p:nvPr/>
        </p:nvPicPr>
        <p:blipFill>
          <a:blip r:embed="rId4"/>
          <a:stretch>
            <a:fillRect/>
          </a:stretch>
        </p:blipFill>
        <p:spPr>
          <a:xfrm>
            <a:off x="348916" y="4842211"/>
            <a:ext cx="2566981" cy="1711321"/>
          </a:xfrm>
          <a:prstGeom prst="rect">
            <a:avLst/>
          </a:prstGeom>
        </p:spPr>
      </p:pic>
      <p:sp>
        <p:nvSpPr>
          <p:cNvPr id="10" name="TextBox 9"/>
          <p:cNvSpPr txBox="1"/>
          <p:nvPr/>
        </p:nvSpPr>
        <p:spPr>
          <a:xfrm>
            <a:off x="6060582" y="5972291"/>
            <a:ext cx="2657503" cy="646331"/>
          </a:xfrm>
          <a:prstGeom prst="rect">
            <a:avLst/>
          </a:prstGeom>
          <a:noFill/>
        </p:spPr>
        <p:txBody>
          <a:bodyPr wrap="square" rtlCol="0">
            <a:spAutoFit/>
          </a:bodyPr>
          <a:lstStyle/>
          <a:p>
            <a:pPr algn="r">
              <a:spcBef>
                <a:spcPts val="600"/>
              </a:spcBef>
              <a:buClrTx/>
              <a:buSzTx/>
              <a:buFontTx/>
              <a:buNone/>
            </a:pPr>
            <a:r>
              <a:rPr lang="en-US" sz="1200" b="1" dirty="0">
                <a:solidFill>
                  <a:schemeClr val="tx2">
                    <a:lumMod val="60000"/>
                    <a:lumOff val="40000"/>
                  </a:schemeClr>
                </a:solidFill>
              </a:rPr>
              <a:t>Serving Early Head Start as the National Resource Center on Early Hearing Detection and Intervention</a:t>
            </a:r>
          </a:p>
        </p:txBody>
      </p:sp>
      <p:pic>
        <p:nvPicPr>
          <p:cNvPr id="11" name="Picture 10" descr="head start logo.1 color.echoblu.pdf"/>
          <p:cNvPicPr>
            <a:picLocks noChangeAspect="1"/>
          </p:cNvPicPr>
          <p:nvPr/>
        </p:nvPicPr>
        <p:blipFill>
          <a:blip r:embed="rId5"/>
          <a:stretch>
            <a:fillRect/>
          </a:stretch>
        </p:blipFill>
        <p:spPr>
          <a:xfrm>
            <a:off x="5561260" y="5619978"/>
            <a:ext cx="998644" cy="998644"/>
          </a:xfrm>
          <a:prstGeom prst="rect">
            <a:avLst/>
          </a:prstGeom>
        </p:spPr>
      </p:pic>
      <p:pic>
        <p:nvPicPr>
          <p:cNvPr id="12" name="Picture 11" descr="wm portrait davis3.jpg"/>
          <p:cNvPicPr>
            <a:picLocks noChangeAspect="1"/>
          </p:cNvPicPr>
          <p:nvPr/>
        </p:nvPicPr>
        <p:blipFill rotWithShape="1">
          <a:blip r:embed="rId6">
            <a:extLst>
              <a:ext uri="{28A0092B-C50C-407E-A947-70E740481C1C}">
                <a14:useLocalDpi xmlns:a14="http://schemas.microsoft.com/office/drawing/2010/main" val="0"/>
              </a:ext>
            </a:extLst>
          </a:blip>
          <a:srcRect t="1" b="10384"/>
          <a:stretch/>
        </p:blipFill>
        <p:spPr>
          <a:xfrm>
            <a:off x="5378548" y="1086249"/>
            <a:ext cx="2580737" cy="3172968"/>
          </a:xfrm>
          <a:prstGeom prst="rect">
            <a:avLst/>
          </a:prstGeom>
          <a:ln w="168275">
            <a:solidFill>
              <a:srgbClr val="AEFDFF">
                <a:alpha val="60000"/>
              </a:srgbClr>
            </a:solidFill>
          </a:ln>
        </p:spPr>
      </p:pic>
      <p:pic>
        <p:nvPicPr>
          <p:cNvPr id="4" name="Picture 3" descr="Terry photo.jpg"/>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370"/>
                    </a14:imgEffect>
                    <a14:imgEffect>
                      <a14:saturation sat="143000"/>
                    </a14:imgEffect>
                  </a14:imgLayer>
                </a14:imgProps>
              </a:ext>
              <a:ext uri="{28A0092B-C50C-407E-A947-70E740481C1C}">
                <a14:useLocalDpi xmlns:a14="http://schemas.microsoft.com/office/drawing/2010/main" val="0"/>
              </a:ext>
            </a:extLst>
          </a:blip>
          <a:srcRect b="14647"/>
          <a:stretch/>
        </p:blipFill>
        <p:spPr>
          <a:xfrm>
            <a:off x="1731971" y="1086249"/>
            <a:ext cx="2526047" cy="3172968"/>
          </a:xfrm>
          <a:prstGeom prst="rect">
            <a:avLst/>
          </a:prstGeom>
          <a:ln w="139700">
            <a:solidFill>
              <a:srgbClr val="C1F4FF"/>
            </a:solidFill>
          </a:ln>
        </p:spPr>
      </p:pic>
    </p:spTree>
    <p:extLst>
      <p:ext uri="{BB962C8B-B14F-4D97-AF65-F5344CB8AC3E}">
        <p14:creationId xmlns:p14="http://schemas.microsoft.com/office/powerpoint/2010/main" val="2111475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724995" name="Rectangle 3"/>
          <p:cNvSpPr>
            <a:spLocks noGrp="1" noChangeArrowheads="1"/>
          </p:cNvSpPr>
          <p:nvPr>
            <p:ph type="title"/>
          </p:nvPr>
        </p:nvSpPr>
        <p:spPr>
          <a:xfrm>
            <a:off x="2095912" y="465138"/>
            <a:ext cx="5119569" cy="1143000"/>
          </a:xfrm>
        </p:spPr>
        <p:txBody>
          <a:bodyPr>
            <a:normAutofit fontScale="90000"/>
          </a:bodyPr>
          <a:lstStyle/>
          <a:p>
            <a:pPr eaLnBrk="1" hangingPunct="1">
              <a:defRPr/>
            </a:pPr>
            <a:r>
              <a:rPr lang="en-US" sz="3600" dirty="0">
                <a:solidFill>
                  <a:srgbClr val="3D69A2"/>
                </a:solidFill>
                <a:latin typeface="Arial" charset="0"/>
                <a:ea typeface="ＭＳ Ｐゴシック" charset="-128"/>
                <a:cs typeface="ＭＳ Ｐゴシック" charset="-128"/>
              </a:rPr>
              <a:t>Snapshot of Implementing the OAE protocol</a:t>
            </a:r>
          </a:p>
        </p:txBody>
      </p:sp>
      <p:sp>
        <p:nvSpPr>
          <p:cNvPr id="724998" name="Rectangle 6"/>
          <p:cNvSpPr>
            <a:spLocks noChangeArrowheads="1"/>
          </p:cNvSpPr>
          <p:nvPr/>
        </p:nvSpPr>
        <p:spPr bwMode="auto">
          <a:xfrm rot="5400000">
            <a:off x="4202113" y="-1103313"/>
            <a:ext cx="1174750" cy="6943725"/>
          </a:xfrm>
          <a:prstGeom prst="rect">
            <a:avLst/>
          </a:prstGeom>
          <a:solidFill>
            <a:srgbClr val="86CC9D"/>
          </a:solidFill>
          <a:ln w="9525">
            <a:solidFill>
              <a:schemeClr val="tx1"/>
            </a:solidFill>
            <a:miter lim="800000"/>
            <a:headEnd/>
            <a:tailEnd/>
          </a:ln>
        </p:spPr>
        <p:txBody>
          <a:bodyPr wrap="none" anchor="ctr">
            <a:prstTxWarp prst="textNoShape">
              <a:avLst/>
            </a:prstTxWarp>
          </a:bodyPr>
          <a:lstStyle/>
          <a:p>
            <a:endParaRPr lang="en-US"/>
          </a:p>
        </p:txBody>
      </p:sp>
      <p:sp>
        <p:nvSpPr>
          <p:cNvPr id="724999" name="Rectangle 7"/>
          <p:cNvSpPr>
            <a:spLocks noChangeArrowheads="1"/>
          </p:cNvSpPr>
          <p:nvPr/>
        </p:nvSpPr>
        <p:spPr bwMode="auto">
          <a:xfrm>
            <a:off x="1331913" y="3043238"/>
            <a:ext cx="1757362" cy="1174750"/>
          </a:xfrm>
          <a:prstGeom prst="rect">
            <a:avLst/>
          </a:prstGeom>
          <a:solidFill>
            <a:srgbClr val="DE8F51"/>
          </a:solidFill>
          <a:ln w="9525">
            <a:solidFill>
              <a:schemeClr val="tx1"/>
            </a:solidFill>
            <a:miter lim="800000"/>
            <a:headEnd/>
            <a:tailEnd/>
          </a:ln>
        </p:spPr>
        <p:txBody>
          <a:bodyPr wrap="none" anchor="ctr">
            <a:prstTxWarp prst="textNoShape">
              <a:avLst/>
            </a:prstTxWarp>
          </a:bodyPr>
          <a:lstStyle/>
          <a:p>
            <a:endParaRPr lang="en-US"/>
          </a:p>
        </p:txBody>
      </p:sp>
      <p:sp>
        <p:nvSpPr>
          <p:cNvPr id="725000" name="Rectangle 8"/>
          <p:cNvSpPr>
            <a:spLocks noChangeArrowheads="1"/>
          </p:cNvSpPr>
          <p:nvPr/>
        </p:nvSpPr>
        <p:spPr bwMode="auto">
          <a:xfrm rot="5400000">
            <a:off x="978694" y="4680744"/>
            <a:ext cx="1150937" cy="441325"/>
          </a:xfrm>
          <a:prstGeom prst="rect">
            <a:avLst/>
          </a:prstGeom>
          <a:solidFill>
            <a:srgbClr val="DACD70"/>
          </a:solidFill>
          <a:ln w="9525">
            <a:solidFill>
              <a:schemeClr val="tx1"/>
            </a:solidFill>
            <a:miter lim="800000"/>
            <a:headEnd/>
            <a:tailEnd/>
          </a:ln>
        </p:spPr>
        <p:txBody>
          <a:bodyPr wrap="none" anchor="ctr">
            <a:prstTxWarp prst="textNoShape">
              <a:avLst/>
            </a:prstTxWarp>
          </a:bodyPr>
          <a:lstStyle/>
          <a:p>
            <a:endParaRPr lang="en-US"/>
          </a:p>
        </p:txBody>
      </p:sp>
      <p:sp>
        <p:nvSpPr>
          <p:cNvPr id="725001" name="Rectangle 9"/>
          <p:cNvSpPr>
            <a:spLocks noChangeArrowheads="1"/>
          </p:cNvSpPr>
          <p:nvPr/>
        </p:nvSpPr>
        <p:spPr bwMode="auto">
          <a:xfrm rot="5400000">
            <a:off x="852488" y="6091238"/>
            <a:ext cx="1079500" cy="88900"/>
          </a:xfrm>
          <a:prstGeom prst="rect">
            <a:avLst/>
          </a:prstGeom>
          <a:solidFill>
            <a:schemeClr val="accent5">
              <a:lumMod val="60000"/>
              <a:lumOff val="40000"/>
            </a:schemeClr>
          </a:solidFill>
          <a:ln w="9525">
            <a:solidFill>
              <a:schemeClr val="tx1"/>
            </a:solidFill>
            <a:miter lim="800000"/>
            <a:headEnd/>
            <a:tailEnd/>
          </a:ln>
        </p:spPr>
        <p:txBody>
          <a:bodyPr wrap="none" anchor="ctr">
            <a:prstTxWarp prst="textNoShape">
              <a:avLst/>
            </a:prstTxWarp>
          </a:bodyPr>
          <a:lstStyle/>
          <a:p>
            <a:endParaRPr lang="en-US"/>
          </a:p>
        </p:txBody>
      </p:sp>
      <p:sp>
        <p:nvSpPr>
          <p:cNvPr id="725002" name="Text Box 10"/>
          <p:cNvSpPr txBox="1">
            <a:spLocks noChangeArrowheads="1"/>
          </p:cNvSpPr>
          <p:nvPr/>
        </p:nvSpPr>
        <p:spPr bwMode="auto">
          <a:xfrm>
            <a:off x="363538" y="2041525"/>
            <a:ext cx="1143000" cy="457200"/>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a:t>100%</a:t>
            </a:r>
          </a:p>
        </p:txBody>
      </p:sp>
      <p:sp>
        <p:nvSpPr>
          <p:cNvPr id="725004" name="Text Box 12"/>
          <p:cNvSpPr txBox="1">
            <a:spLocks noChangeArrowheads="1"/>
          </p:cNvSpPr>
          <p:nvPr/>
        </p:nvSpPr>
        <p:spPr bwMode="auto">
          <a:xfrm>
            <a:off x="3028950" y="2209800"/>
            <a:ext cx="3806825" cy="366713"/>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sz="1800" i="1" dirty="0">
                <a:solidFill>
                  <a:srgbClr val="3D69A2"/>
                </a:solidFill>
              </a:rPr>
              <a:t>Receive initial OAE screening</a:t>
            </a:r>
          </a:p>
        </p:txBody>
      </p:sp>
      <p:sp>
        <p:nvSpPr>
          <p:cNvPr id="725006" name="Text Box 14"/>
          <p:cNvSpPr txBox="1">
            <a:spLocks noChangeArrowheads="1"/>
          </p:cNvSpPr>
          <p:nvPr/>
        </p:nvSpPr>
        <p:spPr bwMode="auto">
          <a:xfrm>
            <a:off x="3086100" y="3141663"/>
            <a:ext cx="5573713" cy="915987"/>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sz="1800" i="1" dirty="0">
                <a:solidFill>
                  <a:srgbClr val="3D69A2"/>
                </a:solidFill>
              </a:rPr>
              <a:t>Won’t pass 1</a:t>
            </a:r>
            <a:r>
              <a:rPr lang="en-US" sz="1800" i="1" baseline="30000" dirty="0">
                <a:solidFill>
                  <a:srgbClr val="3D69A2"/>
                </a:solidFill>
              </a:rPr>
              <a:t>st</a:t>
            </a:r>
            <a:r>
              <a:rPr lang="en-US" sz="1800" i="1" dirty="0">
                <a:solidFill>
                  <a:srgbClr val="3D69A2"/>
                </a:solidFill>
              </a:rPr>
              <a:t> OAE.                                                            These children must receive a 2</a:t>
            </a:r>
            <a:r>
              <a:rPr lang="en-US" sz="1800" i="1" baseline="30000" dirty="0">
                <a:solidFill>
                  <a:srgbClr val="3D69A2"/>
                </a:solidFill>
              </a:rPr>
              <a:t>nd</a:t>
            </a:r>
            <a:r>
              <a:rPr lang="en-US" sz="1800" i="1" dirty="0">
                <a:solidFill>
                  <a:srgbClr val="3D69A2"/>
                </a:solidFill>
              </a:rPr>
              <a:t> OAE screening within 2 weeks of initial screening</a:t>
            </a:r>
          </a:p>
        </p:txBody>
      </p:sp>
      <p:sp>
        <p:nvSpPr>
          <p:cNvPr id="725007" name="Text Box 15"/>
          <p:cNvSpPr txBox="1">
            <a:spLocks noChangeArrowheads="1"/>
          </p:cNvSpPr>
          <p:nvPr/>
        </p:nvSpPr>
        <p:spPr bwMode="auto">
          <a:xfrm>
            <a:off x="1708150" y="4346575"/>
            <a:ext cx="7980363" cy="366713"/>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sz="1800" i="1" dirty="0">
                <a:solidFill>
                  <a:srgbClr val="3D69A2"/>
                </a:solidFill>
              </a:rPr>
              <a:t>Won’t pass 2</a:t>
            </a:r>
            <a:r>
              <a:rPr lang="en-US" sz="1800" i="1" baseline="30000" dirty="0">
                <a:solidFill>
                  <a:srgbClr val="3D69A2"/>
                </a:solidFill>
              </a:rPr>
              <a:t>nd</a:t>
            </a:r>
            <a:r>
              <a:rPr lang="en-US" sz="1800" i="1" dirty="0">
                <a:solidFill>
                  <a:srgbClr val="3D69A2"/>
                </a:solidFill>
              </a:rPr>
              <a:t> OAE.      </a:t>
            </a:r>
          </a:p>
        </p:txBody>
      </p:sp>
      <p:sp>
        <p:nvSpPr>
          <p:cNvPr id="725009" name="Text Box 17"/>
          <p:cNvSpPr txBox="1">
            <a:spLocks noChangeArrowheads="1"/>
          </p:cNvSpPr>
          <p:nvPr/>
        </p:nvSpPr>
        <p:spPr bwMode="auto">
          <a:xfrm>
            <a:off x="546100" y="3322638"/>
            <a:ext cx="1143000" cy="457200"/>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a:t>25%</a:t>
            </a:r>
          </a:p>
        </p:txBody>
      </p:sp>
      <p:sp>
        <p:nvSpPr>
          <p:cNvPr id="725010" name="Text Box 18"/>
          <p:cNvSpPr txBox="1">
            <a:spLocks noChangeArrowheads="1"/>
          </p:cNvSpPr>
          <p:nvPr/>
        </p:nvSpPr>
        <p:spPr bwMode="auto">
          <a:xfrm>
            <a:off x="714375" y="4684713"/>
            <a:ext cx="1143000" cy="457200"/>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a:t>8%</a:t>
            </a:r>
          </a:p>
        </p:txBody>
      </p:sp>
      <p:sp>
        <p:nvSpPr>
          <p:cNvPr id="725011" name="Text Box 19"/>
          <p:cNvSpPr txBox="1">
            <a:spLocks noChangeArrowheads="1"/>
          </p:cNvSpPr>
          <p:nvPr/>
        </p:nvSpPr>
        <p:spPr bwMode="auto">
          <a:xfrm>
            <a:off x="579438" y="5873750"/>
            <a:ext cx="1143000" cy="457200"/>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a:t>&lt;1%</a:t>
            </a:r>
          </a:p>
        </p:txBody>
      </p:sp>
      <p:sp>
        <p:nvSpPr>
          <p:cNvPr id="725012" name="Text Box 20"/>
          <p:cNvSpPr txBox="1">
            <a:spLocks noChangeArrowheads="1"/>
          </p:cNvSpPr>
          <p:nvPr/>
        </p:nvSpPr>
        <p:spPr bwMode="auto">
          <a:xfrm>
            <a:off x="1663700" y="5681663"/>
            <a:ext cx="6272213" cy="915987"/>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sz="1800" i="1" dirty="0">
                <a:solidFill>
                  <a:srgbClr val="3D69A2"/>
                </a:solidFill>
              </a:rPr>
              <a:t>Won’t pass 3</a:t>
            </a:r>
            <a:r>
              <a:rPr lang="en-US" sz="1800" i="1" baseline="30000" dirty="0">
                <a:solidFill>
                  <a:srgbClr val="3D69A2"/>
                </a:solidFill>
              </a:rPr>
              <a:t>rd</a:t>
            </a:r>
            <a:r>
              <a:rPr lang="en-US" sz="1800" i="1" dirty="0">
                <a:solidFill>
                  <a:srgbClr val="3D69A2"/>
                </a:solidFill>
              </a:rPr>
              <a:t> OAE.  These children MUST be referred to audiologist ASAP for complete diagnostic evaluation –                VERY IMPORTANT</a:t>
            </a:r>
          </a:p>
        </p:txBody>
      </p:sp>
      <p:sp>
        <p:nvSpPr>
          <p:cNvPr id="725014" name="Text Box 22"/>
          <p:cNvSpPr txBox="1">
            <a:spLocks noChangeArrowheads="1"/>
          </p:cNvSpPr>
          <p:nvPr/>
        </p:nvSpPr>
        <p:spPr bwMode="auto">
          <a:xfrm>
            <a:off x="3898900" y="4348163"/>
            <a:ext cx="7980363" cy="366712"/>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sz="1800" i="1" dirty="0">
                <a:solidFill>
                  <a:srgbClr val="3D69A2"/>
                </a:solidFill>
              </a:rPr>
              <a:t>These children must:</a:t>
            </a:r>
          </a:p>
        </p:txBody>
      </p:sp>
      <p:sp>
        <p:nvSpPr>
          <p:cNvPr id="725015" name="Text Box 23"/>
          <p:cNvSpPr txBox="1">
            <a:spLocks noChangeArrowheads="1"/>
          </p:cNvSpPr>
          <p:nvPr/>
        </p:nvSpPr>
        <p:spPr bwMode="auto">
          <a:xfrm>
            <a:off x="1695450" y="4946650"/>
            <a:ext cx="7553325" cy="366713"/>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sz="1800" i="1" dirty="0">
                <a:solidFill>
                  <a:srgbClr val="3D69A2"/>
                </a:solidFill>
              </a:rPr>
              <a:t> 2) receive 3</a:t>
            </a:r>
            <a:r>
              <a:rPr lang="en-US" sz="1800" i="1" baseline="30000" dirty="0">
                <a:solidFill>
                  <a:srgbClr val="3D69A2"/>
                </a:solidFill>
              </a:rPr>
              <a:t>rd</a:t>
            </a:r>
            <a:r>
              <a:rPr lang="en-US" sz="1800" i="1" dirty="0">
                <a:solidFill>
                  <a:srgbClr val="3D69A2"/>
                </a:solidFill>
              </a:rPr>
              <a:t> OAE screening after health care provider clearance  </a:t>
            </a:r>
          </a:p>
        </p:txBody>
      </p:sp>
      <p:sp>
        <p:nvSpPr>
          <p:cNvPr id="725016" name="Text Box 24"/>
          <p:cNvSpPr txBox="1">
            <a:spLocks noChangeArrowheads="1"/>
          </p:cNvSpPr>
          <p:nvPr/>
        </p:nvSpPr>
        <p:spPr bwMode="auto">
          <a:xfrm>
            <a:off x="1703388" y="4643438"/>
            <a:ext cx="7553325" cy="366712"/>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en-US" sz="1800" i="1" dirty="0"/>
              <a:t> </a:t>
            </a:r>
            <a:r>
              <a:rPr lang="en-US" sz="1800" i="1" dirty="0">
                <a:solidFill>
                  <a:srgbClr val="3D69A2"/>
                </a:solidFill>
              </a:rPr>
              <a:t>1) be referred to health care provider for middle ear evaluation ASAP</a:t>
            </a:r>
          </a:p>
        </p:txBody>
      </p:sp>
    </p:spTree>
    <p:extLst>
      <p:ext uri="{BB962C8B-B14F-4D97-AF65-F5344CB8AC3E}">
        <p14:creationId xmlns:p14="http://schemas.microsoft.com/office/powerpoint/2010/main" val="8162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5002"/>
                                        </p:tgtEl>
                                        <p:attrNameLst>
                                          <p:attrName>style.visibility</p:attrName>
                                        </p:attrNameLst>
                                      </p:cBhvr>
                                      <p:to>
                                        <p:strVal val="visible"/>
                                      </p:to>
                                    </p:set>
                                    <p:anim calcmode="lin" valueType="num">
                                      <p:cBhvr>
                                        <p:cTn id="7" dur="500" fill="hold"/>
                                        <p:tgtEl>
                                          <p:spTgt spid="725002"/>
                                        </p:tgtEl>
                                        <p:attrNameLst>
                                          <p:attrName>ppt_w</p:attrName>
                                        </p:attrNameLst>
                                      </p:cBhvr>
                                      <p:tavLst>
                                        <p:tav tm="0">
                                          <p:val>
                                            <p:fltVal val="0"/>
                                          </p:val>
                                        </p:tav>
                                        <p:tav tm="100000">
                                          <p:val>
                                            <p:strVal val="#ppt_w"/>
                                          </p:val>
                                        </p:tav>
                                      </p:tavLst>
                                    </p:anim>
                                    <p:anim calcmode="lin" valueType="num">
                                      <p:cBhvr>
                                        <p:cTn id="8" dur="500" fill="hold"/>
                                        <p:tgtEl>
                                          <p:spTgt spid="725002"/>
                                        </p:tgtEl>
                                        <p:attrNameLst>
                                          <p:attrName>ppt_h</p:attrName>
                                        </p:attrNameLst>
                                      </p:cBhvr>
                                      <p:tavLst>
                                        <p:tav tm="0">
                                          <p:val>
                                            <p:fltVal val="0"/>
                                          </p:val>
                                        </p:tav>
                                        <p:tav tm="100000">
                                          <p:val>
                                            <p:strVal val="#ppt_h"/>
                                          </p:val>
                                        </p:tav>
                                      </p:tavLst>
                                    </p:anim>
                                    <p:animEffect transition="in" filter="fade">
                                      <p:cBhvr>
                                        <p:cTn id="9" dur="500"/>
                                        <p:tgtEl>
                                          <p:spTgt spid="72500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24998"/>
                                        </p:tgtEl>
                                        <p:attrNameLst>
                                          <p:attrName>style.visibility</p:attrName>
                                        </p:attrNameLst>
                                      </p:cBhvr>
                                      <p:to>
                                        <p:strVal val="visible"/>
                                      </p:to>
                                    </p:set>
                                    <p:anim calcmode="lin" valueType="num">
                                      <p:cBhvr>
                                        <p:cTn id="12" dur="500" fill="hold"/>
                                        <p:tgtEl>
                                          <p:spTgt spid="724998"/>
                                        </p:tgtEl>
                                        <p:attrNameLst>
                                          <p:attrName>ppt_w</p:attrName>
                                        </p:attrNameLst>
                                      </p:cBhvr>
                                      <p:tavLst>
                                        <p:tav tm="0">
                                          <p:val>
                                            <p:fltVal val="0"/>
                                          </p:val>
                                        </p:tav>
                                        <p:tav tm="100000">
                                          <p:val>
                                            <p:strVal val="#ppt_w"/>
                                          </p:val>
                                        </p:tav>
                                      </p:tavLst>
                                    </p:anim>
                                    <p:anim calcmode="lin" valueType="num">
                                      <p:cBhvr>
                                        <p:cTn id="13" dur="500" fill="hold"/>
                                        <p:tgtEl>
                                          <p:spTgt spid="724998"/>
                                        </p:tgtEl>
                                        <p:attrNameLst>
                                          <p:attrName>ppt_h</p:attrName>
                                        </p:attrNameLst>
                                      </p:cBhvr>
                                      <p:tavLst>
                                        <p:tav tm="0">
                                          <p:val>
                                            <p:fltVal val="0"/>
                                          </p:val>
                                        </p:tav>
                                        <p:tav tm="100000">
                                          <p:val>
                                            <p:strVal val="#ppt_h"/>
                                          </p:val>
                                        </p:tav>
                                      </p:tavLst>
                                    </p:anim>
                                    <p:animEffect transition="in" filter="fade">
                                      <p:cBhvr>
                                        <p:cTn id="14" dur="500"/>
                                        <p:tgtEl>
                                          <p:spTgt spid="724998"/>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25004"/>
                                        </p:tgtEl>
                                        <p:attrNameLst>
                                          <p:attrName>style.visibility</p:attrName>
                                        </p:attrNameLst>
                                      </p:cBhvr>
                                      <p:to>
                                        <p:strVal val="visible"/>
                                      </p:to>
                                    </p:set>
                                    <p:anim calcmode="lin" valueType="num">
                                      <p:cBhvr>
                                        <p:cTn id="17" dur="500" fill="hold"/>
                                        <p:tgtEl>
                                          <p:spTgt spid="725004"/>
                                        </p:tgtEl>
                                        <p:attrNameLst>
                                          <p:attrName>ppt_w</p:attrName>
                                        </p:attrNameLst>
                                      </p:cBhvr>
                                      <p:tavLst>
                                        <p:tav tm="0">
                                          <p:val>
                                            <p:fltVal val="0"/>
                                          </p:val>
                                        </p:tav>
                                        <p:tav tm="100000">
                                          <p:val>
                                            <p:strVal val="#ppt_w"/>
                                          </p:val>
                                        </p:tav>
                                      </p:tavLst>
                                    </p:anim>
                                    <p:anim calcmode="lin" valueType="num">
                                      <p:cBhvr>
                                        <p:cTn id="18" dur="500" fill="hold"/>
                                        <p:tgtEl>
                                          <p:spTgt spid="725004"/>
                                        </p:tgtEl>
                                        <p:attrNameLst>
                                          <p:attrName>ppt_h</p:attrName>
                                        </p:attrNameLst>
                                      </p:cBhvr>
                                      <p:tavLst>
                                        <p:tav tm="0">
                                          <p:val>
                                            <p:fltVal val="0"/>
                                          </p:val>
                                        </p:tav>
                                        <p:tav tm="100000">
                                          <p:val>
                                            <p:strVal val="#ppt_h"/>
                                          </p:val>
                                        </p:tav>
                                      </p:tavLst>
                                    </p:anim>
                                    <p:animEffect transition="in" filter="fade">
                                      <p:cBhvr>
                                        <p:cTn id="19" dur="500"/>
                                        <p:tgtEl>
                                          <p:spTgt spid="72500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725009"/>
                                        </p:tgtEl>
                                        <p:attrNameLst>
                                          <p:attrName>style.visibility</p:attrName>
                                        </p:attrNameLst>
                                      </p:cBhvr>
                                      <p:to>
                                        <p:strVal val="visible"/>
                                      </p:to>
                                    </p:set>
                                    <p:anim calcmode="lin" valueType="num">
                                      <p:cBhvr>
                                        <p:cTn id="24" dur="500" fill="hold"/>
                                        <p:tgtEl>
                                          <p:spTgt spid="725009"/>
                                        </p:tgtEl>
                                        <p:attrNameLst>
                                          <p:attrName>ppt_w</p:attrName>
                                        </p:attrNameLst>
                                      </p:cBhvr>
                                      <p:tavLst>
                                        <p:tav tm="0">
                                          <p:val>
                                            <p:fltVal val="0"/>
                                          </p:val>
                                        </p:tav>
                                        <p:tav tm="100000">
                                          <p:val>
                                            <p:strVal val="#ppt_w"/>
                                          </p:val>
                                        </p:tav>
                                      </p:tavLst>
                                    </p:anim>
                                    <p:anim calcmode="lin" valueType="num">
                                      <p:cBhvr>
                                        <p:cTn id="25" dur="500" fill="hold"/>
                                        <p:tgtEl>
                                          <p:spTgt spid="725009"/>
                                        </p:tgtEl>
                                        <p:attrNameLst>
                                          <p:attrName>ppt_h</p:attrName>
                                        </p:attrNameLst>
                                      </p:cBhvr>
                                      <p:tavLst>
                                        <p:tav tm="0">
                                          <p:val>
                                            <p:fltVal val="0"/>
                                          </p:val>
                                        </p:tav>
                                        <p:tav tm="100000">
                                          <p:val>
                                            <p:strVal val="#ppt_h"/>
                                          </p:val>
                                        </p:tav>
                                      </p:tavLst>
                                    </p:anim>
                                    <p:animEffect transition="in" filter="fade">
                                      <p:cBhvr>
                                        <p:cTn id="26" dur="500"/>
                                        <p:tgtEl>
                                          <p:spTgt spid="725009"/>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724999"/>
                                        </p:tgtEl>
                                        <p:attrNameLst>
                                          <p:attrName>style.visibility</p:attrName>
                                        </p:attrNameLst>
                                      </p:cBhvr>
                                      <p:to>
                                        <p:strVal val="visible"/>
                                      </p:to>
                                    </p:set>
                                    <p:anim calcmode="lin" valueType="num">
                                      <p:cBhvr>
                                        <p:cTn id="29" dur="500" fill="hold"/>
                                        <p:tgtEl>
                                          <p:spTgt spid="724999"/>
                                        </p:tgtEl>
                                        <p:attrNameLst>
                                          <p:attrName>ppt_w</p:attrName>
                                        </p:attrNameLst>
                                      </p:cBhvr>
                                      <p:tavLst>
                                        <p:tav tm="0">
                                          <p:val>
                                            <p:fltVal val="0"/>
                                          </p:val>
                                        </p:tav>
                                        <p:tav tm="100000">
                                          <p:val>
                                            <p:strVal val="#ppt_w"/>
                                          </p:val>
                                        </p:tav>
                                      </p:tavLst>
                                    </p:anim>
                                    <p:anim calcmode="lin" valueType="num">
                                      <p:cBhvr>
                                        <p:cTn id="30" dur="500" fill="hold"/>
                                        <p:tgtEl>
                                          <p:spTgt spid="724999"/>
                                        </p:tgtEl>
                                        <p:attrNameLst>
                                          <p:attrName>ppt_h</p:attrName>
                                        </p:attrNameLst>
                                      </p:cBhvr>
                                      <p:tavLst>
                                        <p:tav tm="0">
                                          <p:val>
                                            <p:fltVal val="0"/>
                                          </p:val>
                                        </p:tav>
                                        <p:tav tm="100000">
                                          <p:val>
                                            <p:strVal val="#ppt_h"/>
                                          </p:val>
                                        </p:tav>
                                      </p:tavLst>
                                    </p:anim>
                                    <p:animEffect transition="in" filter="fade">
                                      <p:cBhvr>
                                        <p:cTn id="31" dur="500"/>
                                        <p:tgtEl>
                                          <p:spTgt spid="724999"/>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725006"/>
                                        </p:tgtEl>
                                        <p:attrNameLst>
                                          <p:attrName>style.visibility</p:attrName>
                                        </p:attrNameLst>
                                      </p:cBhvr>
                                      <p:to>
                                        <p:strVal val="visible"/>
                                      </p:to>
                                    </p:set>
                                    <p:anim calcmode="lin" valueType="num">
                                      <p:cBhvr>
                                        <p:cTn id="34" dur="500" fill="hold"/>
                                        <p:tgtEl>
                                          <p:spTgt spid="725006"/>
                                        </p:tgtEl>
                                        <p:attrNameLst>
                                          <p:attrName>ppt_w</p:attrName>
                                        </p:attrNameLst>
                                      </p:cBhvr>
                                      <p:tavLst>
                                        <p:tav tm="0">
                                          <p:val>
                                            <p:fltVal val="0"/>
                                          </p:val>
                                        </p:tav>
                                        <p:tav tm="100000">
                                          <p:val>
                                            <p:strVal val="#ppt_w"/>
                                          </p:val>
                                        </p:tav>
                                      </p:tavLst>
                                    </p:anim>
                                    <p:anim calcmode="lin" valueType="num">
                                      <p:cBhvr>
                                        <p:cTn id="35" dur="500" fill="hold"/>
                                        <p:tgtEl>
                                          <p:spTgt spid="725006"/>
                                        </p:tgtEl>
                                        <p:attrNameLst>
                                          <p:attrName>ppt_h</p:attrName>
                                        </p:attrNameLst>
                                      </p:cBhvr>
                                      <p:tavLst>
                                        <p:tav tm="0">
                                          <p:val>
                                            <p:fltVal val="0"/>
                                          </p:val>
                                        </p:tav>
                                        <p:tav tm="100000">
                                          <p:val>
                                            <p:strVal val="#ppt_h"/>
                                          </p:val>
                                        </p:tav>
                                      </p:tavLst>
                                    </p:anim>
                                    <p:animEffect transition="in" filter="fade">
                                      <p:cBhvr>
                                        <p:cTn id="36" dur="500"/>
                                        <p:tgtEl>
                                          <p:spTgt spid="72500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725010"/>
                                        </p:tgtEl>
                                        <p:attrNameLst>
                                          <p:attrName>style.visibility</p:attrName>
                                        </p:attrNameLst>
                                      </p:cBhvr>
                                      <p:to>
                                        <p:strVal val="visible"/>
                                      </p:to>
                                    </p:set>
                                    <p:anim calcmode="lin" valueType="num">
                                      <p:cBhvr>
                                        <p:cTn id="41" dur="500" fill="hold"/>
                                        <p:tgtEl>
                                          <p:spTgt spid="725010"/>
                                        </p:tgtEl>
                                        <p:attrNameLst>
                                          <p:attrName>ppt_w</p:attrName>
                                        </p:attrNameLst>
                                      </p:cBhvr>
                                      <p:tavLst>
                                        <p:tav tm="0">
                                          <p:val>
                                            <p:fltVal val="0"/>
                                          </p:val>
                                        </p:tav>
                                        <p:tav tm="100000">
                                          <p:val>
                                            <p:strVal val="#ppt_w"/>
                                          </p:val>
                                        </p:tav>
                                      </p:tavLst>
                                    </p:anim>
                                    <p:anim calcmode="lin" valueType="num">
                                      <p:cBhvr>
                                        <p:cTn id="42" dur="500" fill="hold"/>
                                        <p:tgtEl>
                                          <p:spTgt spid="725010"/>
                                        </p:tgtEl>
                                        <p:attrNameLst>
                                          <p:attrName>ppt_h</p:attrName>
                                        </p:attrNameLst>
                                      </p:cBhvr>
                                      <p:tavLst>
                                        <p:tav tm="0">
                                          <p:val>
                                            <p:fltVal val="0"/>
                                          </p:val>
                                        </p:tav>
                                        <p:tav tm="100000">
                                          <p:val>
                                            <p:strVal val="#ppt_h"/>
                                          </p:val>
                                        </p:tav>
                                      </p:tavLst>
                                    </p:anim>
                                    <p:animEffect transition="in" filter="fade">
                                      <p:cBhvr>
                                        <p:cTn id="43" dur="500"/>
                                        <p:tgtEl>
                                          <p:spTgt spid="725010"/>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725000"/>
                                        </p:tgtEl>
                                        <p:attrNameLst>
                                          <p:attrName>style.visibility</p:attrName>
                                        </p:attrNameLst>
                                      </p:cBhvr>
                                      <p:to>
                                        <p:strVal val="visible"/>
                                      </p:to>
                                    </p:set>
                                    <p:anim calcmode="lin" valueType="num">
                                      <p:cBhvr>
                                        <p:cTn id="46" dur="500" fill="hold"/>
                                        <p:tgtEl>
                                          <p:spTgt spid="725000"/>
                                        </p:tgtEl>
                                        <p:attrNameLst>
                                          <p:attrName>ppt_w</p:attrName>
                                        </p:attrNameLst>
                                      </p:cBhvr>
                                      <p:tavLst>
                                        <p:tav tm="0">
                                          <p:val>
                                            <p:fltVal val="0"/>
                                          </p:val>
                                        </p:tav>
                                        <p:tav tm="100000">
                                          <p:val>
                                            <p:strVal val="#ppt_w"/>
                                          </p:val>
                                        </p:tav>
                                      </p:tavLst>
                                    </p:anim>
                                    <p:anim calcmode="lin" valueType="num">
                                      <p:cBhvr>
                                        <p:cTn id="47" dur="500" fill="hold"/>
                                        <p:tgtEl>
                                          <p:spTgt spid="725000"/>
                                        </p:tgtEl>
                                        <p:attrNameLst>
                                          <p:attrName>ppt_h</p:attrName>
                                        </p:attrNameLst>
                                      </p:cBhvr>
                                      <p:tavLst>
                                        <p:tav tm="0">
                                          <p:val>
                                            <p:fltVal val="0"/>
                                          </p:val>
                                        </p:tav>
                                        <p:tav tm="100000">
                                          <p:val>
                                            <p:strVal val="#ppt_h"/>
                                          </p:val>
                                        </p:tav>
                                      </p:tavLst>
                                    </p:anim>
                                    <p:animEffect transition="in" filter="fade">
                                      <p:cBhvr>
                                        <p:cTn id="48" dur="500"/>
                                        <p:tgtEl>
                                          <p:spTgt spid="725000"/>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725007"/>
                                        </p:tgtEl>
                                        <p:attrNameLst>
                                          <p:attrName>style.visibility</p:attrName>
                                        </p:attrNameLst>
                                      </p:cBhvr>
                                      <p:to>
                                        <p:strVal val="visible"/>
                                      </p:to>
                                    </p:set>
                                    <p:anim calcmode="lin" valueType="num">
                                      <p:cBhvr>
                                        <p:cTn id="51" dur="500" fill="hold"/>
                                        <p:tgtEl>
                                          <p:spTgt spid="725007"/>
                                        </p:tgtEl>
                                        <p:attrNameLst>
                                          <p:attrName>ppt_w</p:attrName>
                                        </p:attrNameLst>
                                      </p:cBhvr>
                                      <p:tavLst>
                                        <p:tav tm="0">
                                          <p:val>
                                            <p:fltVal val="0"/>
                                          </p:val>
                                        </p:tav>
                                        <p:tav tm="100000">
                                          <p:val>
                                            <p:strVal val="#ppt_w"/>
                                          </p:val>
                                        </p:tav>
                                      </p:tavLst>
                                    </p:anim>
                                    <p:anim calcmode="lin" valueType="num">
                                      <p:cBhvr>
                                        <p:cTn id="52" dur="500" fill="hold"/>
                                        <p:tgtEl>
                                          <p:spTgt spid="725007"/>
                                        </p:tgtEl>
                                        <p:attrNameLst>
                                          <p:attrName>ppt_h</p:attrName>
                                        </p:attrNameLst>
                                      </p:cBhvr>
                                      <p:tavLst>
                                        <p:tav tm="0">
                                          <p:val>
                                            <p:fltVal val="0"/>
                                          </p:val>
                                        </p:tav>
                                        <p:tav tm="100000">
                                          <p:val>
                                            <p:strVal val="#ppt_h"/>
                                          </p:val>
                                        </p:tav>
                                      </p:tavLst>
                                    </p:anim>
                                    <p:animEffect transition="in" filter="fade">
                                      <p:cBhvr>
                                        <p:cTn id="53" dur="500"/>
                                        <p:tgtEl>
                                          <p:spTgt spid="725007"/>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725014"/>
                                        </p:tgtEl>
                                        <p:attrNameLst>
                                          <p:attrName>style.visibility</p:attrName>
                                        </p:attrNameLst>
                                      </p:cBhvr>
                                      <p:to>
                                        <p:strVal val="visible"/>
                                      </p:to>
                                    </p:set>
                                    <p:anim calcmode="lin" valueType="num">
                                      <p:cBhvr>
                                        <p:cTn id="56" dur="500" fill="hold"/>
                                        <p:tgtEl>
                                          <p:spTgt spid="725014"/>
                                        </p:tgtEl>
                                        <p:attrNameLst>
                                          <p:attrName>ppt_w</p:attrName>
                                        </p:attrNameLst>
                                      </p:cBhvr>
                                      <p:tavLst>
                                        <p:tav tm="0">
                                          <p:val>
                                            <p:fltVal val="0"/>
                                          </p:val>
                                        </p:tav>
                                        <p:tav tm="100000">
                                          <p:val>
                                            <p:strVal val="#ppt_w"/>
                                          </p:val>
                                        </p:tav>
                                      </p:tavLst>
                                    </p:anim>
                                    <p:anim calcmode="lin" valueType="num">
                                      <p:cBhvr>
                                        <p:cTn id="57" dur="500" fill="hold"/>
                                        <p:tgtEl>
                                          <p:spTgt spid="725014"/>
                                        </p:tgtEl>
                                        <p:attrNameLst>
                                          <p:attrName>ppt_h</p:attrName>
                                        </p:attrNameLst>
                                      </p:cBhvr>
                                      <p:tavLst>
                                        <p:tav tm="0">
                                          <p:val>
                                            <p:fltVal val="0"/>
                                          </p:val>
                                        </p:tav>
                                        <p:tav tm="100000">
                                          <p:val>
                                            <p:strVal val="#ppt_h"/>
                                          </p:val>
                                        </p:tav>
                                      </p:tavLst>
                                    </p:anim>
                                    <p:animEffect transition="in" filter="fade">
                                      <p:cBhvr>
                                        <p:cTn id="58" dur="500"/>
                                        <p:tgtEl>
                                          <p:spTgt spid="725014"/>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725016"/>
                                        </p:tgtEl>
                                        <p:attrNameLst>
                                          <p:attrName>style.visibility</p:attrName>
                                        </p:attrNameLst>
                                      </p:cBhvr>
                                      <p:to>
                                        <p:strVal val="visible"/>
                                      </p:to>
                                    </p:set>
                                    <p:anim calcmode="lin" valueType="num">
                                      <p:cBhvr>
                                        <p:cTn id="61" dur="500" fill="hold"/>
                                        <p:tgtEl>
                                          <p:spTgt spid="725016"/>
                                        </p:tgtEl>
                                        <p:attrNameLst>
                                          <p:attrName>ppt_w</p:attrName>
                                        </p:attrNameLst>
                                      </p:cBhvr>
                                      <p:tavLst>
                                        <p:tav tm="0">
                                          <p:val>
                                            <p:fltVal val="0"/>
                                          </p:val>
                                        </p:tav>
                                        <p:tav tm="100000">
                                          <p:val>
                                            <p:strVal val="#ppt_w"/>
                                          </p:val>
                                        </p:tav>
                                      </p:tavLst>
                                    </p:anim>
                                    <p:anim calcmode="lin" valueType="num">
                                      <p:cBhvr>
                                        <p:cTn id="62" dur="500" fill="hold"/>
                                        <p:tgtEl>
                                          <p:spTgt spid="725016"/>
                                        </p:tgtEl>
                                        <p:attrNameLst>
                                          <p:attrName>ppt_h</p:attrName>
                                        </p:attrNameLst>
                                      </p:cBhvr>
                                      <p:tavLst>
                                        <p:tav tm="0">
                                          <p:val>
                                            <p:fltVal val="0"/>
                                          </p:val>
                                        </p:tav>
                                        <p:tav tm="100000">
                                          <p:val>
                                            <p:strVal val="#ppt_h"/>
                                          </p:val>
                                        </p:tav>
                                      </p:tavLst>
                                    </p:anim>
                                    <p:animEffect transition="in" filter="fade">
                                      <p:cBhvr>
                                        <p:cTn id="63" dur="500"/>
                                        <p:tgtEl>
                                          <p:spTgt spid="725016"/>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725015"/>
                                        </p:tgtEl>
                                        <p:attrNameLst>
                                          <p:attrName>style.visibility</p:attrName>
                                        </p:attrNameLst>
                                      </p:cBhvr>
                                      <p:to>
                                        <p:strVal val="visible"/>
                                      </p:to>
                                    </p:set>
                                    <p:anim calcmode="lin" valueType="num">
                                      <p:cBhvr>
                                        <p:cTn id="66" dur="500" fill="hold"/>
                                        <p:tgtEl>
                                          <p:spTgt spid="725015"/>
                                        </p:tgtEl>
                                        <p:attrNameLst>
                                          <p:attrName>ppt_w</p:attrName>
                                        </p:attrNameLst>
                                      </p:cBhvr>
                                      <p:tavLst>
                                        <p:tav tm="0">
                                          <p:val>
                                            <p:fltVal val="0"/>
                                          </p:val>
                                        </p:tav>
                                        <p:tav tm="100000">
                                          <p:val>
                                            <p:strVal val="#ppt_w"/>
                                          </p:val>
                                        </p:tav>
                                      </p:tavLst>
                                    </p:anim>
                                    <p:anim calcmode="lin" valueType="num">
                                      <p:cBhvr>
                                        <p:cTn id="67" dur="500" fill="hold"/>
                                        <p:tgtEl>
                                          <p:spTgt spid="725015"/>
                                        </p:tgtEl>
                                        <p:attrNameLst>
                                          <p:attrName>ppt_h</p:attrName>
                                        </p:attrNameLst>
                                      </p:cBhvr>
                                      <p:tavLst>
                                        <p:tav tm="0">
                                          <p:val>
                                            <p:fltVal val="0"/>
                                          </p:val>
                                        </p:tav>
                                        <p:tav tm="100000">
                                          <p:val>
                                            <p:strVal val="#ppt_h"/>
                                          </p:val>
                                        </p:tav>
                                      </p:tavLst>
                                    </p:anim>
                                    <p:animEffect transition="in" filter="fade">
                                      <p:cBhvr>
                                        <p:cTn id="68" dur="500"/>
                                        <p:tgtEl>
                                          <p:spTgt spid="7250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grpId="0" nodeType="clickEffect">
                                  <p:stCondLst>
                                    <p:cond delay="0"/>
                                  </p:stCondLst>
                                  <p:childTnLst>
                                    <p:set>
                                      <p:cBhvr>
                                        <p:cTn id="72" dur="1" fill="hold">
                                          <p:stCondLst>
                                            <p:cond delay="0"/>
                                          </p:stCondLst>
                                        </p:cTn>
                                        <p:tgtEl>
                                          <p:spTgt spid="725011"/>
                                        </p:tgtEl>
                                        <p:attrNameLst>
                                          <p:attrName>style.visibility</p:attrName>
                                        </p:attrNameLst>
                                      </p:cBhvr>
                                      <p:to>
                                        <p:strVal val="visible"/>
                                      </p:to>
                                    </p:set>
                                    <p:anim calcmode="lin" valueType="num">
                                      <p:cBhvr>
                                        <p:cTn id="73" dur="500" fill="hold"/>
                                        <p:tgtEl>
                                          <p:spTgt spid="725011"/>
                                        </p:tgtEl>
                                        <p:attrNameLst>
                                          <p:attrName>ppt_w</p:attrName>
                                        </p:attrNameLst>
                                      </p:cBhvr>
                                      <p:tavLst>
                                        <p:tav tm="0">
                                          <p:val>
                                            <p:fltVal val="0"/>
                                          </p:val>
                                        </p:tav>
                                        <p:tav tm="100000">
                                          <p:val>
                                            <p:strVal val="#ppt_w"/>
                                          </p:val>
                                        </p:tav>
                                      </p:tavLst>
                                    </p:anim>
                                    <p:anim calcmode="lin" valueType="num">
                                      <p:cBhvr>
                                        <p:cTn id="74" dur="500" fill="hold"/>
                                        <p:tgtEl>
                                          <p:spTgt spid="725011"/>
                                        </p:tgtEl>
                                        <p:attrNameLst>
                                          <p:attrName>ppt_h</p:attrName>
                                        </p:attrNameLst>
                                      </p:cBhvr>
                                      <p:tavLst>
                                        <p:tav tm="0">
                                          <p:val>
                                            <p:fltVal val="0"/>
                                          </p:val>
                                        </p:tav>
                                        <p:tav tm="100000">
                                          <p:val>
                                            <p:strVal val="#ppt_h"/>
                                          </p:val>
                                        </p:tav>
                                      </p:tavLst>
                                    </p:anim>
                                    <p:animEffect transition="in" filter="fade">
                                      <p:cBhvr>
                                        <p:cTn id="75" dur="500"/>
                                        <p:tgtEl>
                                          <p:spTgt spid="725011"/>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725001"/>
                                        </p:tgtEl>
                                        <p:attrNameLst>
                                          <p:attrName>style.visibility</p:attrName>
                                        </p:attrNameLst>
                                      </p:cBhvr>
                                      <p:to>
                                        <p:strVal val="visible"/>
                                      </p:to>
                                    </p:set>
                                    <p:anim calcmode="lin" valueType="num">
                                      <p:cBhvr>
                                        <p:cTn id="78" dur="500" fill="hold"/>
                                        <p:tgtEl>
                                          <p:spTgt spid="725001"/>
                                        </p:tgtEl>
                                        <p:attrNameLst>
                                          <p:attrName>ppt_w</p:attrName>
                                        </p:attrNameLst>
                                      </p:cBhvr>
                                      <p:tavLst>
                                        <p:tav tm="0">
                                          <p:val>
                                            <p:fltVal val="0"/>
                                          </p:val>
                                        </p:tav>
                                        <p:tav tm="100000">
                                          <p:val>
                                            <p:strVal val="#ppt_w"/>
                                          </p:val>
                                        </p:tav>
                                      </p:tavLst>
                                    </p:anim>
                                    <p:anim calcmode="lin" valueType="num">
                                      <p:cBhvr>
                                        <p:cTn id="79" dur="500" fill="hold"/>
                                        <p:tgtEl>
                                          <p:spTgt spid="725001"/>
                                        </p:tgtEl>
                                        <p:attrNameLst>
                                          <p:attrName>ppt_h</p:attrName>
                                        </p:attrNameLst>
                                      </p:cBhvr>
                                      <p:tavLst>
                                        <p:tav tm="0">
                                          <p:val>
                                            <p:fltVal val="0"/>
                                          </p:val>
                                        </p:tav>
                                        <p:tav tm="100000">
                                          <p:val>
                                            <p:strVal val="#ppt_h"/>
                                          </p:val>
                                        </p:tav>
                                      </p:tavLst>
                                    </p:anim>
                                    <p:animEffect transition="in" filter="fade">
                                      <p:cBhvr>
                                        <p:cTn id="80" dur="500"/>
                                        <p:tgtEl>
                                          <p:spTgt spid="725001"/>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725012"/>
                                        </p:tgtEl>
                                        <p:attrNameLst>
                                          <p:attrName>style.visibility</p:attrName>
                                        </p:attrNameLst>
                                      </p:cBhvr>
                                      <p:to>
                                        <p:strVal val="visible"/>
                                      </p:to>
                                    </p:set>
                                    <p:anim calcmode="lin" valueType="num">
                                      <p:cBhvr>
                                        <p:cTn id="83" dur="500" fill="hold"/>
                                        <p:tgtEl>
                                          <p:spTgt spid="725012"/>
                                        </p:tgtEl>
                                        <p:attrNameLst>
                                          <p:attrName>ppt_w</p:attrName>
                                        </p:attrNameLst>
                                      </p:cBhvr>
                                      <p:tavLst>
                                        <p:tav tm="0">
                                          <p:val>
                                            <p:fltVal val="0"/>
                                          </p:val>
                                        </p:tav>
                                        <p:tav tm="100000">
                                          <p:val>
                                            <p:strVal val="#ppt_w"/>
                                          </p:val>
                                        </p:tav>
                                      </p:tavLst>
                                    </p:anim>
                                    <p:anim calcmode="lin" valueType="num">
                                      <p:cBhvr>
                                        <p:cTn id="84" dur="500" fill="hold"/>
                                        <p:tgtEl>
                                          <p:spTgt spid="725012"/>
                                        </p:tgtEl>
                                        <p:attrNameLst>
                                          <p:attrName>ppt_h</p:attrName>
                                        </p:attrNameLst>
                                      </p:cBhvr>
                                      <p:tavLst>
                                        <p:tav tm="0">
                                          <p:val>
                                            <p:fltVal val="0"/>
                                          </p:val>
                                        </p:tav>
                                        <p:tav tm="100000">
                                          <p:val>
                                            <p:strVal val="#ppt_h"/>
                                          </p:val>
                                        </p:tav>
                                      </p:tavLst>
                                    </p:anim>
                                    <p:animEffect transition="in" filter="fade">
                                      <p:cBhvr>
                                        <p:cTn id="85" dur="500"/>
                                        <p:tgtEl>
                                          <p:spTgt spid="725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998" grpId="0" animBg="1"/>
      <p:bldP spid="724999" grpId="0" animBg="1"/>
      <p:bldP spid="725000" grpId="0" animBg="1"/>
      <p:bldP spid="725001" grpId="0" animBg="1"/>
      <p:bldP spid="725002" grpId="0"/>
      <p:bldP spid="725004" grpId="0"/>
      <p:bldP spid="725006" grpId="0"/>
      <p:bldP spid="725007" grpId="0"/>
      <p:bldP spid="725009" grpId="0"/>
      <p:bldP spid="725010" grpId="0"/>
      <p:bldP spid="725011" grpId="0"/>
      <p:bldP spid="725012" grpId="0"/>
      <p:bldP spid="725014" grpId="0"/>
      <p:bldP spid="725015" grpId="0"/>
      <p:bldP spid="7250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701443" name="Rectangle 3"/>
          <p:cNvSpPr>
            <a:spLocks noGrp="1" noChangeArrowheads="1"/>
          </p:cNvSpPr>
          <p:nvPr>
            <p:ph type="title"/>
          </p:nvPr>
        </p:nvSpPr>
        <p:spPr>
          <a:xfrm>
            <a:off x="1151761" y="-8486"/>
            <a:ext cx="7158850" cy="2306587"/>
          </a:xfrm>
        </p:spPr>
        <p:txBody>
          <a:bodyPr>
            <a:normAutofit/>
          </a:bodyPr>
          <a:lstStyle/>
          <a:p>
            <a:pPr>
              <a:defRPr/>
            </a:pPr>
            <a:r>
              <a:rPr lang="en-US" sz="3600" b="1" dirty="0">
                <a:solidFill>
                  <a:srgbClr val="4374AE"/>
                </a:solidFill>
              </a:rPr>
              <a:t>What are the most common causes of late-onset hearing loss?</a:t>
            </a:r>
            <a:endParaRPr lang="en-US" sz="3600" b="1" dirty="0">
              <a:solidFill>
                <a:srgbClr val="4374AE"/>
              </a:solidFill>
              <a:ea typeface="ＭＳ Ｐゴシック" charset="-128"/>
              <a:cs typeface="ＭＳ Ｐゴシック" charset="-128"/>
            </a:endParaRPr>
          </a:p>
        </p:txBody>
      </p:sp>
      <p:pic>
        <p:nvPicPr>
          <p:cNvPr id="10" name="blocks-shadow.png" descr="/Users/darylmccool/Dropbox/Graphically Designed ECHO Products/Daryl's Folder/ECHO-boxes/blocks-shadow.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pic>
        <p:nvPicPr>
          <p:cNvPr id="8" name="Picture 7" descr="yellow-swoosh-pp.gif"/>
          <p:cNvPicPr>
            <a:picLocks noChangeAspect="1"/>
          </p:cNvPicPr>
          <p:nvPr/>
        </p:nvPicPr>
        <p:blipFill>
          <a:blip r:embed="rId6">
            <a:alphaModFix amt="70000"/>
          </a:blip>
          <a:stretch>
            <a:fillRect/>
          </a:stretch>
        </p:blipFill>
        <p:spPr>
          <a:xfrm>
            <a:off x="0" y="4032821"/>
            <a:ext cx="9144000" cy="2825179"/>
          </a:xfrm>
          <a:prstGeom prst="rect">
            <a:avLst/>
          </a:prstGeom>
        </p:spPr>
      </p:pic>
      <p:sp>
        <p:nvSpPr>
          <p:cNvPr id="7" name="Content Placeholder 2"/>
          <p:cNvSpPr>
            <a:spLocks noGrp="1"/>
          </p:cNvSpPr>
          <p:nvPr>
            <p:ph idx="1"/>
          </p:nvPr>
        </p:nvSpPr>
        <p:spPr>
          <a:xfrm>
            <a:off x="2216099" y="2029730"/>
            <a:ext cx="9436510" cy="4351338"/>
          </a:xfrm>
        </p:spPr>
        <p:txBody>
          <a:bodyPr/>
          <a:lstStyle/>
          <a:p>
            <a:pPr marL="514350" indent="-514350">
              <a:buFont typeface="+mj-lt"/>
              <a:buAutoNum type="arabicPeriod"/>
            </a:pPr>
            <a:r>
              <a:rPr lang="en-US" dirty="0">
                <a:solidFill>
                  <a:srgbClr val="4374AE"/>
                </a:solidFill>
              </a:rPr>
              <a:t>Acquired</a:t>
            </a:r>
          </a:p>
          <a:p>
            <a:pPr marL="514350" indent="-514350">
              <a:buFont typeface="+mj-lt"/>
              <a:buAutoNum type="arabicPeriod"/>
            </a:pPr>
            <a:r>
              <a:rPr lang="en-US" dirty="0">
                <a:solidFill>
                  <a:srgbClr val="4374AE"/>
                </a:solidFill>
              </a:rPr>
              <a:t>Structural</a:t>
            </a:r>
          </a:p>
          <a:p>
            <a:pPr marL="514350" indent="-514350">
              <a:buFont typeface="+mj-lt"/>
              <a:buAutoNum type="arabicPeriod"/>
            </a:pPr>
            <a:r>
              <a:rPr lang="en-US" dirty="0">
                <a:solidFill>
                  <a:srgbClr val="4374AE"/>
                </a:solidFill>
              </a:rPr>
              <a:t>Genetic</a:t>
            </a:r>
          </a:p>
        </p:txBody>
      </p:sp>
    </p:spTree>
    <p:custDataLst>
      <p:tags r:id="rId1"/>
    </p:custDataLst>
    <p:extLst>
      <p:ext uri="{BB962C8B-B14F-4D97-AF65-F5344CB8AC3E}">
        <p14:creationId xmlns:p14="http://schemas.microsoft.com/office/powerpoint/2010/main" val="387423355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10" name="blocks-shadow.png" descr="/Users/darylmccool/Dropbox/Graphically Designed ECHO Products/Daryl's Folder/ECHO-boxes/blocks-shadow.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pic>
        <p:nvPicPr>
          <p:cNvPr id="8" name="Picture 7" descr="yellow-swoosh-pp.gif"/>
          <p:cNvPicPr>
            <a:picLocks noChangeAspect="1"/>
          </p:cNvPicPr>
          <p:nvPr/>
        </p:nvPicPr>
        <p:blipFill>
          <a:blip r:embed="rId6">
            <a:alphaModFix amt="70000"/>
          </a:blip>
          <a:stretch>
            <a:fillRect/>
          </a:stretch>
        </p:blipFill>
        <p:spPr>
          <a:xfrm>
            <a:off x="0" y="4032821"/>
            <a:ext cx="9144000" cy="2825179"/>
          </a:xfrm>
          <a:prstGeom prst="rect">
            <a:avLst/>
          </a:prstGeom>
        </p:spPr>
      </p:pic>
      <p:sp>
        <p:nvSpPr>
          <p:cNvPr id="6" name="Title 1"/>
          <p:cNvSpPr txBox="1">
            <a:spLocks/>
          </p:cNvSpPr>
          <p:nvPr/>
        </p:nvSpPr>
        <p:spPr>
          <a:xfrm>
            <a:off x="174171" y="365125"/>
            <a:ext cx="105156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4374AE"/>
                </a:solidFill>
              </a:rPr>
              <a:t>Acquired Late-Onset Hearing Loss</a:t>
            </a:r>
          </a:p>
        </p:txBody>
      </p:sp>
      <p:sp>
        <p:nvSpPr>
          <p:cNvPr id="11" name="Content Placeholder 2"/>
          <p:cNvSpPr>
            <a:spLocks noGrp="1"/>
          </p:cNvSpPr>
          <p:nvPr>
            <p:ph idx="1"/>
          </p:nvPr>
        </p:nvSpPr>
        <p:spPr>
          <a:xfrm>
            <a:off x="1566545" y="1723616"/>
            <a:ext cx="10515600" cy="4351338"/>
          </a:xfrm>
        </p:spPr>
        <p:txBody>
          <a:bodyPr/>
          <a:lstStyle/>
          <a:p>
            <a:r>
              <a:rPr lang="en-US" dirty="0">
                <a:solidFill>
                  <a:srgbClr val="4374AE"/>
                </a:solidFill>
              </a:rPr>
              <a:t>Congenital Cytomegalovirus (CMV)</a:t>
            </a:r>
          </a:p>
          <a:p>
            <a:r>
              <a:rPr lang="en-US" dirty="0">
                <a:solidFill>
                  <a:srgbClr val="4374AE"/>
                </a:solidFill>
              </a:rPr>
              <a:t>Other Childhood Illnesses </a:t>
            </a:r>
          </a:p>
          <a:p>
            <a:r>
              <a:rPr lang="en-US" dirty="0">
                <a:solidFill>
                  <a:srgbClr val="4374AE"/>
                </a:solidFill>
              </a:rPr>
              <a:t>Traumatic late-onset hearing loss</a:t>
            </a:r>
          </a:p>
          <a:p>
            <a:r>
              <a:rPr lang="en-US" dirty="0">
                <a:solidFill>
                  <a:srgbClr val="4374AE"/>
                </a:solidFill>
              </a:rPr>
              <a:t>Ototoxic medications</a:t>
            </a:r>
          </a:p>
          <a:p>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8742335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10" name="blocks-shadow.png" descr="/Users/darylmccool/Dropbox/Graphically Designed ECHO Products/Daryl's Folder/ECHO-boxes/blocks-shadow.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pic>
        <p:nvPicPr>
          <p:cNvPr id="8" name="Picture 7" descr="yellow-swoosh-pp.gif"/>
          <p:cNvPicPr>
            <a:picLocks noChangeAspect="1"/>
          </p:cNvPicPr>
          <p:nvPr/>
        </p:nvPicPr>
        <p:blipFill>
          <a:blip r:embed="rId6">
            <a:alphaModFix amt="70000"/>
          </a:blip>
          <a:stretch>
            <a:fillRect/>
          </a:stretch>
        </p:blipFill>
        <p:spPr>
          <a:xfrm>
            <a:off x="0" y="4032821"/>
            <a:ext cx="9144000" cy="2825179"/>
          </a:xfrm>
          <a:prstGeom prst="rect">
            <a:avLst/>
          </a:prstGeom>
        </p:spPr>
      </p:pic>
      <p:sp>
        <p:nvSpPr>
          <p:cNvPr id="7" name="Title 1"/>
          <p:cNvSpPr>
            <a:spLocks noGrp="1"/>
          </p:cNvSpPr>
          <p:nvPr>
            <p:ph type="title"/>
          </p:nvPr>
        </p:nvSpPr>
        <p:spPr>
          <a:xfrm>
            <a:off x="-413060" y="393987"/>
            <a:ext cx="10515600" cy="1325563"/>
          </a:xfrm>
        </p:spPr>
        <p:txBody>
          <a:bodyPr>
            <a:normAutofit/>
          </a:bodyPr>
          <a:lstStyle/>
          <a:p>
            <a:r>
              <a:rPr lang="en-US" sz="3600" b="1" dirty="0">
                <a:solidFill>
                  <a:srgbClr val="4374AE"/>
                </a:solidFill>
              </a:rPr>
              <a:t>Structural Late-Onset Hearing Loss</a:t>
            </a:r>
          </a:p>
        </p:txBody>
      </p:sp>
      <p:sp>
        <p:nvSpPr>
          <p:cNvPr id="11" name="Content Placeholder 2"/>
          <p:cNvSpPr>
            <a:spLocks noGrp="1"/>
          </p:cNvSpPr>
          <p:nvPr>
            <p:ph idx="1"/>
          </p:nvPr>
        </p:nvSpPr>
        <p:spPr>
          <a:xfrm>
            <a:off x="1099658" y="1825625"/>
            <a:ext cx="10515600" cy="4351338"/>
          </a:xfrm>
        </p:spPr>
        <p:txBody>
          <a:bodyPr/>
          <a:lstStyle/>
          <a:p>
            <a:pPr marL="0" indent="0">
              <a:buNone/>
            </a:pPr>
            <a:r>
              <a:rPr lang="en-US" sz="2400" dirty="0">
                <a:solidFill>
                  <a:srgbClr val="4374AE"/>
                </a:solidFill>
              </a:rPr>
              <a:t>Structural deformities or malformations of the cochlea</a:t>
            </a:r>
          </a:p>
          <a:p>
            <a:pPr lvl="1"/>
            <a:r>
              <a:rPr lang="en-US" sz="2400" dirty="0">
                <a:solidFill>
                  <a:srgbClr val="4374AE"/>
                </a:solidFill>
              </a:rPr>
              <a:t>Congenital but not always syndromic</a:t>
            </a:r>
          </a:p>
          <a:p>
            <a:pPr lvl="2"/>
            <a:r>
              <a:rPr lang="en-US" dirty="0">
                <a:solidFill>
                  <a:srgbClr val="4374AE"/>
                </a:solidFill>
              </a:rPr>
              <a:t>Large Vestibular Aqueduct (LVA)  </a:t>
            </a:r>
          </a:p>
          <a:p>
            <a:pPr lvl="2"/>
            <a:r>
              <a:rPr lang="en-US" dirty="0">
                <a:solidFill>
                  <a:srgbClr val="4374AE"/>
                </a:solidFill>
              </a:rPr>
              <a:t>Mondi malformation</a:t>
            </a:r>
          </a:p>
          <a:p>
            <a:pPr lvl="1"/>
            <a:r>
              <a:rPr lang="en-US" sz="2400" dirty="0">
                <a:solidFill>
                  <a:srgbClr val="4374AE"/>
                </a:solidFill>
              </a:rPr>
              <a:t>Large variation in when hearing loss may occur</a:t>
            </a:r>
          </a:p>
          <a:p>
            <a:pPr lvl="1"/>
            <a:r>
              <a:rPr lang="en-US" sz="2400" dirty="0">
                <a:solidFill>
                  <a:srgbClr val="4374AE"/>
                </a:solidFill>
              </a:rPr>
              <a:t>Associated with sudden and extreme progression </a:t>
            </a:r>
          </a:p>
          <a:p>
            <a:pPr marL="457200" lvl="1" indent="0">
              <a:buNone/>
            </a:pPr>
            <a:r>
              <a:rPr lang="en-US" sz="2400" dirty="0">
                <a:solidFill>
                  <a:srgbClr val="4374AE"/>
                </a:solidFill>
              </a:rPr>
              <a:t>    and fluctuation</a:t>
            </a:r>
          </a:p>
          <a:p>
            <a:pPr lvl="1"/>
            <a:endParaRPr lang="en-US" dirty="0"/>
          </a:p>
          <a:p>
            <a:pPr lvl="1"/>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8742335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10" name="blocks-shadow.png" descr="/Users/darylmccool/Dropbox/Graphically Designed ECHO Products/Daryl's Folder/ECHO-boxes/blocks-shadow.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pic>
        <p:nvPicPr>
          <p:cNvPr id="8" name="Picture 7" descr="yellow-swoosh-pp.gif"/>
          <p:cNvPicPr>
            <a:picLocks noChangeAspect="1"/>
          </p:cNvPicPr>
          <p:nvPr/>
        </p:nvPicPr>
        <p:blipFill>
          <a:blip r:embed="rId6">
            <a:alphaModFix amt="70000"/>
          </a:blip>
          <a:stretch>
            <a:fillRect/>
          </a:stretch>
        </p:blipFill>
        <p:spPr>
          <a:xfrm>
            <a:off x="0" y="4032821"/>
            <a:ext cx="9144000" cy="2825179"/>
          </a:xfrm>
          <a:prstGeom prst="rect">
            <a:avLst/>
          </a:prstGeom>
        </p:spPr>
      </p:pic>
      <p:sp>
        <p:nvSpPr>
          <p:cNvPr id="7" name="Title 1"/>
          <p:cNvSpPr>
            <a:spLocks noGrp="1"/>
          </p:cNvSpPr>
          <p:nvPr>
            <p:ph type="title"/>
          </p:nvPr>
        </p:nvSpPr>
        <p:spPr>
          <a:xfrm>
            <a:off x="0" y="365125"/>
            <a:ext cx="8964248" cy="1325563"/>
          </a:xfrm>
        </p:spPr>
        <p:txBody>
          <a:bodyPr>
            <a:normAutofit/>
          </a:bodyPr>
          <a:lstStyle/>
          <a:p>
            <a:r>
              <a:rPr lang="en-US" sz="3600" b="1" dirty="0">
                <a:solidFill>
                  <a:srgbClr val="4374AE"/>
                </a:solidFill>
              </a:rPr>
              <a:t>Genetic Late-Onset Hearing Loss</a:t>
            </a:r>
          </a:p>
        </p:txBody>
      </p:sp>
      <p:sp>
        <p:nvSpPr>
          <p:cNvPr id="11" name="Content Placeholder 2"/>
          <p:cNvSpPr>
            <a:spLocks noGrp="1"/>
          </p:cNvSpPr>
          <p:nvPr>
            <p:ph idx="1"/>
          </p:nvPr>
        </p:nvSpPr>
        <p:spPr>
          <a:xfrm>
            <a:off x="1899911" y="1111795"/>
            <a:ext cx="6816213" cy="4351338"/>
          </a:xfrm>
        </p:spPr>
        <p:txBody>
          <a:bodyPr>
            <a:normAutofit fontScale="92500" lnSpcReduction="10000"/>
          </a:bodyPr>
          <a:lstStyle/>
          <a:p>
            <a:pPr marL="0" indent="0">
              <a:buNone/>
            </a:pPr>
            <a:endParaRPr lang="en-US" dirty="0"/>
          </a:p>
          <a:p>
            <a:pPr marL="514350" indent="-514350">
              <a:buAutoNum type="arabicPeriod"/>
            </a:pPr>
            <a:r>
              <a:rPr lang="en-US" dirty="0">
                <a:solidFill>
                  <a:srgbClr val="4374AE"/>
                </a:solidFill>
              </a:rPr>
              <a:t>Syndromic</a:t>
            </a:r>
          </a:p>
          <a:p>
            <a:pPr lvl="1"/>
            <a:r>
              <a:rPr lang="en-US" dirty="0" err="1">
                <a:solidFill>
                  <a:srgbClr val="4374AE"/>
                </a:solidFill>
              </a:rPr>
              <a:t>Prendred</a:t>
            </a:r>
            <a:endParaRPr lang="en-US" dirty="0">
              <a:solidFill>
                <a:srgbClr val="4374AE"/>
              </a:solidFill>
            </a:endParaRPr>
          </a:p>
          <a:p>
            <a:pPr lvl="1"/>
            <a:r>
              <a:rPr lang="en-US" dirty="0" err="1">
                <a:solidFill>
                  <a:srgbClr val="4374AE"/>
                </a:solidFill>
              </a:rPr>
              <a:t>Alports</a:t>
            </a:r>
            <a:endParaRPr lang="en-US" dirty="0">
              <a:solidFill>
                <a:srgbClr val="4374AE"/>
              </a:solidFill>
            </a:endParaRPr>
          </a:p>
          <a:p>
            <a:pPr lvl="1"/>
            <a:r>
              <a:rPr lang="en-US" dirty="0">
                <a:solidFill>
                  <a:srgbClr val="4374AE"/>
                </a:solidFill>
              </a:rPr>
              <a:t>Usher</a:t>
            </a:r>
          </a:p>
          <a:p>
            <a:pPr marL="0" indent="0">
              <a:buNone/>
            </a:pPr>
            <a:r>
              <a:rPr lang="en-US" dirty="0">
                <a:solidFill>
                  <a:srgbClr val="4374AE"/>
                </a:solidFill>
              </a:rPr>
              <a:t>2. Non-syndromic</a:t>
            </a:r>
          </a:p>
          <a:p>
            <a:pPr lvl="1"/>
            <a:r>
              <a:rPr lang="en-US" dirty="0">
                <a:solidFill>
                  <a:srgbClr val="4374AE"/>
                </a:solidFill>
              </a:rPr>
              <a:t>Dominant progressive hearing loss</a:t>
            </a:r>
          </a:p>
          <a:p>
            <a:pPr lvl="1"/>
            <a:r>
              <a:rPr lang="en-US" dirty="0">
                <a:solidFill>
                  <a:srgbClr val="4374AE"/>
                </a:solidFill>
              </a:rPr>
              <a:t>Family history of late occurring hearing loss</a:t>
            </a:r>
          </a:p>
          <a:p>
            <a:pPr lvl="1"/>
            <a:r>
              <a:rPr lang="en-US" dirty="0" err="1">
                <a:solidFill>
                  <a:srgbClr val="4374AE"/>
                </a:solidFill>
              </a:rPr>
              <a:t>Connexin</a:t>
            </a:r>
            <a:r>
              <a:rPr lang="en-US" dirty="0">
                <a:solidFill>
                  <a:srgbClr val="4374AE"/>
                </a:solidFill>
              </a:rPr>
              <a:t> 26</a:t>
            </a:r>
          </a:p>
          <a:p>
            <a:pPr lvl="1"/>
            <a:endParaRPr lang="en-US" dirty="0"/>
          </a:p>
          <a:p>
            <a:pPr lvl="1"/>
            <a:endParaRPr lang="en-US" dirty="0"/>
          </a:p>
          <a:p>
            <a:pPr lvl="1"/>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8742335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10" name="blocks-shadow.png" descr="/Users/darylmccool/Dropbox/Graphically Designed ECHO Products/Daryl's Folder/ECHO-boxes/blocks-shadow.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pic>
        <p:nvPicPr>
          <p:cNvPr id="8" name="Picture 7" descr="yellow-swoosh-pp.gif"/>
          <p:cNvPicPr>
            <a:picLocks noChangeAspect="1"/>
          </p:cNvPicPr>
          <p:nvPr/>
        </p:nvPicPr>
        <p:blipFill>
          <a:blip r:embed="rId6">
            <a:alphaModFix amt="70000"/>
          </a:blip>
          <a:stretch>
            <a:fillRect/>
          </a:stretch>
        </p:blipFill>
        <p:spPr>
          <a:xfrm>
            <a:off x="0" y="4032821"/>
            <a:ext cx="9144000" cy="2825179"/>
          </a:xfrm>
          <a:prstGeom prst="rect">
            <a:avLst/>
          </a:prstGeom>
        </p:spPr>
      </p:pic>
      <p:sp>
        <p:nvSpPr>
          <p:cNvPr id="7" name="Title 1"/>
          <p:cNvSpPr>
            <a:spLocks noGrp="1"/>
          </p:cNvSpPr>
          <p:nvPr>
            <p:ph type="title"/>
          </p:nvPr>
        </p:nvSpPr>
        <p:spPr>
          <a:xfrm>
            <a:off x="1368596" y="271755"/>
            <a:ext cx="6387028" cy="1325563"/>
          </a:xfrm>
        </p:spPr>
        <p:txBody>
          <a:bodyPr>
            <a:normAutofit/>
          </a:bodyPr>
          <a:lstStyle/>
          <a:p>
            <a:r>
              <a:rPr lang="en-US" sz="3600" b="1" dirty="0">
                <a:solidFill>
                  <a:srgbClr val="4374AE"/>
                </a:solidFill>
              </a:rPr>
              <a:t>Risk Factors Associated with Late-Onset Hearing Loss</a:t>
            </a:r>
          </a:p>
        </p:txBody>
      </p:sp>
      <p:sp>
        <p:nvSpPr>
          <p:cNvPr id="11" name="Content Placeholder 2"/>
          <p:cNvSpPr>
            <a:spLocks noGrp="1"/>
          </p:cNvSpPr>
          <p:nvPr>
            <p:ph idx="1"/>
          </p:nvPr>
        </p:nvSpPr>
        <p:spPr>
          <a:xfrm>
            <a:off x="1368596" y="1653340"/>
            <a:ext cx="7375915" cy="4351338"/>
          </a:xfrm>
        </p:spPr>
        <p:txBody>
          <a:bodyPr>
            <a:normAutofit fontScale="92500" lnSpcReduction="10000"/>
          </a:bodyPr>
          <a:lstStyle/>
          <a:p>
            <a:r>
              <a:rPr lang="en-US" sz="3000" dirty="0">
                <a:solidFill>
                  <a:srgbClr val="4374AE"/>
                </a:solidFill>
              </a:rPr>
              <a:t>Congenital CMV infection </a:t>
            </a:r>
          </a:p>
          <a:p>
            <a:r>
              <a:rPr lang="en-US" sz="3000" dirty="0">
                <a:solidFill>
                  <a:srgbClr val="4374AE"/>
                </a:solidFill>
              </a:rPr>
              <a:t>Meningitis or mumps infections </a:t>
            </a:r>
          </a:p>
          <a:p>
            <a:r>
              <a:rPr lang="en-US" sz="3000" dirty="0">
                <a:solidFill>
                  <a:srgbClr val="4374AE"/>
                </a:solidFill>
              </a:rPr>
              <a:t>Family history of late-onset hearing loss </a:t>
            </a:r>
          </a:p>
          <a:p>
            <a:r>
              <a:rPr lang="en-US" sz="3000" dirty="0">
                <a:solidFill>
                  <a:srgbClr val="4374AE"/>
                </a:solidFill>
              </a:rPr>
              <a:t>Syndromes associated with late-onset hearing loss </a:t>
            </a:r>
          </a:p>
          <a:p>
            <a:r>
              <a:rPr lang="en-US" sz="3000" dirty="0">
                <a:solidFill>
                  <a:srgbClr val="4374AE"/>
                </a:solidFill>
              </a:rPr>
              <a:t>Head trauma, especially with basal or temporal bone fracture </a:t>
            </a:r>
          </a:p>
          <a:p>
            <a:r>
              <a:rPr lang="en-US" sz="3000" dirty="0">
                <a:solidFill>
                  <a:srgbClr val="4374AE"/>
                </a:solidFill>
              </a:rPr>
              <a:t>Chemotherapy, especially when administered in conjunction with radiation </a:t>
            </a:r>
          </a:p>
          <a:p>
            <a:endParaRPr lang="en-US" dirty="0"/>
          </a:p>
        </p:txBody>
      </p:sp>
    </p:spTree>
    <p:custDataLst>
      <p:tags r:id="rId1"/>
    </p:custDataLst>
    <p:extLst>
      <p:ext uri="{BB962C8B-B14F-4D97-AF65-F5344CB8AC3E}">
        <p14:creationId xmlns:p14="http://schemas.microsoft.com/office/powerpoint/2010/main" val="387423355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2" name="Title 1"/>
          <p:cNvSpPr>
            <a:spLocks noGrp="1"/>
          </p:cNvSpPr>
          <p:nvPr>
            <p:ph type="title"/>
          </p:nvPr>
        </p:nvSpPr>
        <p:spPr>
          <a:xfrm>
            <a:off x="429556" y="45118"/>
            <a:ext cx="8403965" cy="992643"/>
          </a:xfrm>
        </p:spPr>
        <p:txBody>
          <a:bodyPr>
            <a:normAutofit/>
          </a:bodyPr>
          <a:lstStyle/>
          <a:p>
            <a:r>
              <a:rPr lang="en-US" sz="3600" b="1" dirty="0">
                <a:solidFill>
                  <a:srgbClr val="4374AE"/>
                </a:solidFill>
              </a:rPr>
              <a:t>Monitoring For Late-Onset Hearing Loss</a:t>
            </a:r>
          </a:p>
        </p:txBody>
      </p:sp>
      <p:graphicFrame>
        <p:nvGraphicFramePr>
          <p:cNvPr id="4" name="Table 4">
            <a:extLst>
              <a:ext uri="{FF2B5EF4-FFF2-40B4-BE49-F238E27FC236}">
                <a16:creationId xmlns:a16="http://schemas.microsoft.com/office/drawing/2014/main" id="{A7D42CAD-39C3-BF49-924A-D0E845E6772E}"/>
              </a:ext>
            </a:extLst>
          </p:cNvPr>
          <p:cNvGraphicFramePr>
            <a:graphicFrameLocks noGrp="1"/>
          </p:cNvGraphicFramePr>
          <p:nvPr>
            <p:extLst>
              <p:ext uri="{D42A27DB-BD31-4B8C-83A1-F6EECF244321}">
                <p14:modId xmlns:p14="http://schemas.microsoft.com/office/powerpoint/2010/main" val="4288689107"/>
              </p:ext>
            </p:extLst>
          </p:nvPr>
        </p:nvGraphicFramePr>
        <p:xfrm>
          <a:off x="317500" y="992434"/>
          <a:ext cx="8638191" cy="5164758"/>
        </p:xfrm>
        <a:graphic>
          <a:graphicData uri="http://schemas.openxmlformats.org/drawingml/2006/table">
            <a:tbl>
              <a:tblPr firstRow="1" bandRow="1">
                <a:tableStyleId>{5C22544A-7EE6-4342-B048-85BDC9FD1C3A}</a:tableStyleId>
              </a:tblPr>
              <a:tblGrid>
                <a:gridCol w="1568727">
                  <a:extLst>
                    <a:ext uri="{9D8B030D-6E8A-4147-A177-3AD203B41FA5}">
                      <a16:colId xmlns:a16="http://schemas.microsoft.com/office/drawing/2014/main" val="4139135443"/>
                    </a:ext>
                  </a:extLst>
                </a:gridCol>
                <a:gridCol w="4190067">
                  <a:extLst>
                    <a:ext uri="{9D8B030D-6E8A-4147-A177-3AD203B41FA5}">
                      <a16:colId xmlns:a16="http://schemas.microsoft.com/office/drawing/2014/main" val="2008808863"/>
                    </a:ext>
                  </a:extLst>
                </a:gridCol>
                <a:gridCol w="2879397">
                  <a:extLst>
                    <a:ext uri="{9D8B030D-6E8A-4147-A177-3AD203B41FA5}">
                      <a16:colId xmlns:a16="http://schemas.microsoft.com/office/drawing/2014/main" val="2581380568"/>
                    </a:ext>
                  </a:extLst>
                </a:gridCol>
              </a:tblGrid>
              <a:tr h="351614">
                <a:tc>
                  <a:txBody>
                    <a:bodyPr/>
                    <a:lstStyle/>
                    <a:p>
                      <a:r>
                        <a:rPr lang="en-US" dirty="0"/>
                        <a:t>Know	</a:t>
                      </a:r>
                    </a:p>
                  </a:txBody>
                  <a:tcPr marL="68580" marR="68580"/>
                </a:tc>
                <a:tc>
                  <a:txBody>
                    <a:bodyPr/>
                    <a:lstStyle/>
                    <a:p>
                      <a:r>
                        <a:rPr lang="en-US" dirty="0"/>
                        <a:t>Action</a:t>
                      </a:r>
                    </a:p>
                  </a:txBody>
                  <a:tcPr marL="68580" marR="68580"/>
                </a:tc>
                <a:tc>
                  <a:txBody>
                    <a:bodyPr/>
                    <a:lstStyle/>
                    <a:p>
                      <a:r>
                        <a:rPr lang="en-US" dirty="0"/>
                        <a:t>How</a:t>
                      </a:r>
                    </a:p>
                  </a:txBody>
                  <a:tcPr marL="68580" marR="68580"/>
                </a:tc>
                <a:extLst>
                  <a:ext uri="{0D108BD9-81ED-4DB2-BD59-A6C34878D82A}">
                    <a16:rowId xmlns:a16="http://schemas.microsoft.com/office/drawing/2014/main" val="841758453"/>
                  </a:ext>
                </a:extLst>
              </a:tr>
              <a:tr h="615325">
                <a:tc>
                  <a:txBody>
                    <a:bodyPr/>
                    <a:lstStyle/>
                    <a:p>
                      <a:r>
                        <a:rPr lang="en-US" sz="1600" dirty="0"/>
                        <a:t>Determine risk factors for late on-set HL including parent concern</a:t>
                      </a:r>
                    </a:p>
                  </a:txBody>
                  <a:tcPr marL="68580" marR="68580"/>
                </a:tc>
                <a:tc>
                  <a:txBody>
                    <a:bodyPr/>
                    <a:lstStyle/>
                    <a:p>
                      <a:r>
                        <a:rPr lang="en-US" sz="1600" dirty="0"/>
                        <a:t>Screen hearing if risk factors present</a:t>
                      </a:r>
                    </a:p>
                  </a:txBody>
                  <a:tcPr marL="68580" marR="68580"/>
                </a:tc>
                <a:tc>
                  <a:txBody>
                    <a:bodyPr/>
                    <a:lstStyle/>
                    <a:p>
                      <a:r>
                        <a:rPr lang="en-US" sz="1600" dirty="0"/>
                        <a:t>In office or refer for screening</a:t>
                      </a:r>
                    </a:p>
                  </a:txBody>
                  <a:tcPr marL="68580" marR="68580"/>
                </a:tc>
                <a:extLst>
                  <a:ext uri="{0D108BD9-81ED-4DB2-BD59-A6C34878D82A}">
                    <a16:rowId xmlns:a16="http://schemas.microsoft.com/office/drawing/2014/main" val="4126858766"/>
                  </a:ext>
                </a:extLst>
              </a:tr>
              <a:tr h="1142746">
                <a:tc>
                  <a:txBody>
                    <a:bodyPr/>
                    <a:lstStyle/>
                    <a:p>
                      <a:r>
                        <a:rPr lang="en-US" sz="1600" dirty="0"/>
                        <a:t>Baseline hearing for each child</a:t>
                      </a:r>
                    </a:p>
                  </a:txBody>
                  <a:tcPr marL="68580" marR="68580"/>
                </a:tc>
                <a:tc>
                  <a:txBody>
                    <a:bodyPr/>
                    <a:lstStyle/>
                    <a:p>
                      <a:r>
                        <a:rPr lang="en-US" sz="1600" dirty="0"/>
                        <a:t>Use newborn or early childhood screening results</a:t>
                      </a:r>
                    </a:p>
                  </a:txBody>
                  <a:tcPr marL="68580" marR="68580"/>
                </a:tc>
                <a:tc>
                  <a:txBody>
                    <a:bodyPr/>
                    <a:lstStyle/>
                    <a:p>
                      <a:pPr marL="285750" indent="-285750">
                        <a:buFont typeface="Arial" panose="020B0604020202020204" pitchFamily="34" charset="0"/>
                        <a:buChar char="•"/>
                      </a:pPr>
                      <a:r>
                        <a:rPr lang="en-US" sz="1600" dirty="0"/>
                        <a:t>Obtain NHS results from screening hospital</a:t>
                      </a:r>
                    </a:p>
                    <a:p>
                      <a:pPr marL="285750" indent="-285750">
                        <a:buFont typeface="Arial" panose="020B0604020202020204" pitchFamily="34" charset="0"/>
                        <a:buChar char="•"/>
                      </a:pPr>
                      <a:r>
                        <a:rPr lang="en-US" sz="1600" dirty="0"/>
                        <a:t>Obtain a current early childhood hearing screen if done elsewhere</a:t>
                      </a:r>
                    </a:p>
                    <a:p>
                      <a:pPr marL="285750" indent="-285750">
                        <a:buFont typeface="Arial" panose="020B0604020202020204" pitchFamily="34" charset="0"/>
                        <a:buChar char="•"/>
                      </a:pPr>
                      <a:r>
                        <a:rPr lang="en-US" sz="1600" dirty="0"/>
                        <a:t>In office or through referral</a:t>
                      </a:r>
                    </a:p>
                  </a:txBody>
                  <a:tcPr marL="68580" marR="68580"/>
                </a:tc>
                <a:extLst>
                  <a:ext uri="{0D108BD9-81ED-4DB2-BD59-A6C34878D82A}">
                    <a16:rowId xmlns:a16="http://schemas.microsoft.com/office/drawing/2014/main" val="2148136929"/>
                  </a:ext>
                </a:extLst>
              </a:tr>
              <a:tr h="1933878">
                <a:tc>
                  <a:txBody>
                    <a:bodyPr/>
                    <a:lstStyle/>
                    <a:p>
                      <a:r>
                        <a:rPr lang="en-US" sz="1600" dirty="0"/>
                        <a:t>How to support early childhood hearing screening programs</a:t>
                      </a:r>
                    </a:p>
                  </a:txBody>
                  <a:tcPr marL="68580" marR="68580"/>
                </a:tc>
                <a:tc>
                  <a:txBody>
                    <a:bodyPr/>
                    <a:lstStyle/>
                    <a:p>
                      <a:r>
                        <a:rPr lang="en-US" sz="1600" dirty="0"/>
                        <a:t>Provide timely middle ear assessment when referrals are made</a:t>
                      </a:r>
                    </a:p>
                    <a:p>
                      <a:r>
                        <a:rPr lang="en-US" sz="1600" dirty="0"/>
                        <a:t>Communicate results and treatment plan to referring programs</a:t>
                      </a:r>
                    </a:p>
                    <a:p>
                      <a:r>
                        <a:rPr lang="en-US" sz="1600" dirty="0"/>
                        <a:t>Assist in making audiological referrals when needed</a:t>
                      </a:r>
                    </a:p>
                    <a:p>
                      <a:endParaRPr lang="en-US" sz="1600" dirty="0"/>
                    </a:p>
                  </a:txBody>
                  <a:tcPr marL="68580" marR="68580"/>
                </a:tc>
                <a:tc>
                  <a:txBody>
                    <a:bodyPr/>
                    <a:lstStyle/>
                    <a:p>
                      <a:pPr marL="285750" indent="-285750">
                        <a:buFont typeface="Arial" panose="020B0604020202020204" pitchFamily="34" charset="0"/>
                        <a:buChar char="•"/>
                      </a:pPr>
                      <a:r>
                        <a:rPr lang="en-US" sz="1600" dirty="0"/>
                        <a:t>Learn local resources for screening </a:t>
                      </a:r>
                    </a:p>
                    <a:p>
                      <a:pPr marL="285750" indent="-285750">
                        <a:buFont typeface="Arial" panose="020B0604020202020204" pitchFamily="34" charset="0"/>
                        <a:buChar char="•"/>
                      </a:pPr>
                      <a:r>
                        <a:rPr lang="en-US" sz="1600" dirty="0"/>
                        <a:t>Communicate back to programs in a timely manner</a:t>
                      </a:r>
                    </a:p>
                    <a:p>
                      <a:pPr marL="285750" indent="-285750">
                        <a:buFont typeface="Arial" panose="020B0604020202020204" pitchFamily="34" charset="0"/>
                        <a:buChar char="•"/>
                      </a:pPr>
                      <a:r>
                        <a:rPr lang="en-US" sz="1600" dirty="0"/>
                        <a:t>Work with programs for appropriate referrals</a:t>
                      </a:r>
                    </a:p>
                    <a:p>
                      <a:pPr marL="285750" indent="-285750">
                        <a:buFont typeface="Arial" panose="020B0604020202020204" pitchFamily="34" charset="0"/>
                        <a:buChar char="•"/>
                      </a:pPr>
                      <a:endParaRPr lang="en-US" sz="1600" dirty="0"/>
                    </a:p>
                  </a:txBody>
                  <a:tcPr marL="68580" marR="68580"/>
                </a:tc>
                <a:extLst>
                  <a:ext uri="{0D108BD9-81ED-4DB2-BD59-A6C34878D82A}">
                    <a16:rowId xmlns:a16="http://schemas.microsoft.com/office/drawing/2014/main" val="3948459674"/>
                  </a:ext>
                </a:extLst>
              </a:tr>
            </a:tbl>
          </a:graphicData>
        </a:graphic>
      </p:graphicFrame>
      <p:sp>
        <p:nvSpPr>
          <p:cNvPr id="14" name="Title 1">
            <a:extLst>
              <a:ext uri="{FF2B5EF4-FFF2-40B4-BE49-F238E27FC236}">
                <a16:creationId xmlns:a16="http://schemas.microsoft.com/office/drawing/2014/main" id="{A3185E73-B803-7B42-ABA7-4EDA7DB9773F}"/>
              </a:ext>
            </a:extLst>
          </p:cNvPr>
          <p:cNvSpPr txBox="1">
            <a:spLocks/>
          </p:cNvSpPr>
          <p:nvPr/>
        </p:nvSpPr>
        <p:spPr>
          <a:xfrm>
            <a:off x="634992" y="5814898"/>
            <a:ext cx="7886700" cy="1189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 Using </a:t>
            </a:r>
            <a:r>
              <a:rPr lang="en-US" sz="1600" b="1" dirty="0" err="1"/>
              <a:t>Otoacoustic</a:t>
            </a:r>
            <a:r>
              <a:rPr lang="en-US" sz="1600" b="1" dirty="0"/>
              <a:t> Emissions to Screen Young Children for Hearing Loss in Primary Care Settings, T Foust, W. Eiserman, L. Shisler, A. Geroso.  Pediatrics 2013, 132, 118.</a:t>
            </a:r>
            <a:endParaRPr lang="en-US" sz="1600" dirty="0"/>
          </a:p>
        </p:txBody>
      </p:sp>
    </p:spTree>
    <p:extLst>
      <p:ext uri="{BB962C8B-B14F-4D97-AF65-F5344CB8AC3E}">
        <p14:creationId xmlns:p14="http://schemas.microsoft.com/office/powerpoint/2010/main" val="2411828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701443" name="Rectangle 3"/>
          <p:cNvSpPr>
            <a:spLocks noGrp="1" noChangeArrowheads="1"/>
          </p:cNvSpPr>
          <p:nvPr>
            <p:ph type="title"/>
          </p:nvPr>
        </p:nvSpPr>
        <p:spPr>
          <a:xfrm>
            <a:off x="961159" y="201844"/>
            <a:ext cx="6721184" cy="2263147"/>
          </a:xfrm>
        </p:spPr>
        <p:txBody>
          <a:bodyPr>
            <a:normAutofit/>
          </a:bodyPr>
          <a:lstStyle/>
          <a:p>
            <a:pPr eaLnBrk="1" hangingPunct="1">
              <a:defRPr/>
            </a:pPr>
            <a:r>
              <a:rPr lang="en-US" sz="3600" b="1" dirty="0">
                <a:solidFill>
                  <a:srgbClr val="4374AE"/>
                </a:solidFill>
                <a:ea typeface="ＭＳ Ｐゴシック" charset="-128"/>
                <a:cs typeface="ＭＳ Ｐゴシック" charset="-128"/>
              </a:rPr>
              <a:t>Check out online tools…</a:t>
            </a:r>
          </a:p>
        </p:txBody>
      </p:sp>
      <p:pic>
        <p:nvPicPr>
          <p:cNvPr id="12" name="Picture 11" descr="green-swoosh-pp.gif"/>
          <p:cNvPicPr>
            <a:picLocks noChangeAspect="1"/>
          </p:cNvPicPr>
          <p:nvPr/>
        </p:nvPicPr>
        <p:blipFill>
          <a:blip r:embed="rId4">
            <a:alphaModFix amt="60000"/>
          </a:blip>
          <a:stretch>
            <a:fillRect/>
          </a:stretch>
        </p:blipFill>
        <p:spPr>
          <a:xfrm>
            <a:off x="0" y="4032821"/>
            <a:ext cx="9144000" cy="2959100"/>
          </a:xfrm>
          <a:prstGeom prst="rect">
            <a:avLst/>
          </a:prstGeom>
        </p:spPr>
      </p:pic>
      <p:pic>
        <p:nvPicPr>
          <p:cNvPr id="10" name="blocks-shadow.png" descr="/Users/darylmccool/Dropbox/Graphically Designed ECHO Products/Daryl's Folder/ECHO-boxes/blocks-shadow.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sp>
        <p:nvSpPr>
          <p:cNvPr id="8" name="Rectangle 3"/>
          <p:cNvSpPr txBox="1">
            <a:spLocks noChangeArrowheads="1"/>
          </p:cNvSpPr>
          <p:nvPr/>
        </p:nvSpPr>
        <p:spPr>
          <a:xfrm>
            <a:off x="2273404" y="2054074"/>
            <a:ext cx="6721184" cy="22631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a:solidFill>
                  <a:srgbClr val="4374AE"/>
                </a:solidFill>
                <a:ea typeface="ＭＳ Ｐゴシック" charset="-128"/>
                <a:cs typeface="ＭＳ Ｐゴシック" charset="-128"/>
              </a:rPr>
              <a:t>Find local audiologists</a:t>
            </a:r>
          </a:p>
          <a:p>
            <a:pPr algn="l">
              <a:defRPr/>
            </a:pPr>
            <a:endParaRPr lang="en-US" sz="3200" dirty="0">
              <a:solidFill>
                <a:srgbClr val="4374AE"/>
              </a:solidFill>
              <a:ea typeface="ＭＳ Ｐゴシック" charset="-128"/>
              <a:cs typeface="ＭＳ Ｐゴシック" charset="-128"/>
            </a:endParaRPr>
          </a:p>
          <a:p>
            <a:pPr algn="l">
              <a:defRPr/>
            </a:pPr>
            <a:r>
              <a:rPr lang="en-US" sz="3200" dirty="0">
                <a:solidFill>
                  <a:srgbClr val="4374AE"/>
                </a:solidFill>
                <a:ea typeface="ＭＳ Ｐゴシック" charset="-128"/>
                <a:cs typeface="ＭＳ Ｐゴシック" charset="-128"/>
              </a:rPr>
              <a:t>Audiologist’s Guide</a:t>
            </a:r>
          </a:p>
          <a:p>
            <a:pPr>
              <a:defRPr/>
            </a:pPr>
            <a:endParaRPr lang="en-US" sz="3600" b="1" dirty="0">
              <a:solidFill>
                <a:srgbClr val="4374AE"/>
              </a:solidFill>
              <a:ea typeface="ＭＳ Ｐゴシック" charset="-128"/>
              <a:cs typeface="ＭＳ Ｐゴシック" charset="-128"/>
            </a:endParaRPr>
          </a:p>
          <a:p>
            <a:pPr>
              <a:defRPr/>
            </a:pPr>
            <a:endParaRPr lang="en-US" sz="3600" b="1" dirty="0">
              <a:solidFill>
                <a:srgbClr val="4374AE"/>
              </a:solidFill>
              <a:ea typeface="ＭＳ Ｐゴシック" charset="-128"/>
              <a:cs typeface="ＭＳ Ｐゴシック" charset="-128"/>
            </a:endParaRPr>
          </a:p>
        </p:txBody>
      </p:sp>
      <p:sp>
        <p:nvSpPr>
          <p:cNvPr id="7" name="Rectangle 3"/>
          <p:cNvSpPr txBox="1">
            <a:spLocks noChangeArrowheads="1"/>
          </p:cNvSpPr>
          <p:nvPr/>
        </p:nvSpPr>
        <p:spPr>
          <a:xfrm>
            <a:off x="1368596" y="3521773"/>
            <a:ext cx="6721184" cy="22631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err="1">
                <a:solidFill>
                  <a:srgbClr val="4374AE"/>
                </a:solidFill>
                <a:ea typeface="ＭＳ Ｐゴシック" charset="-128"/>
                <a:cs typeface="ＭＳ Ｐゴシック" charset="-128"/>
              </a:rPr>
              <a:t>www.kidshearing.org</a:t>
            </a:r>
            <a:r>
              <a:rPr lang="en-US" sz="3600" b="1" dirty="0">
                <a:solidFill>
                  <a:srgbClr val="4374AE"/>
                </a:solidFill>
                <a:ea typeface="ＭＳ Ｐゴシック" charset="-128"/>
                <a:cs typeface="ＭＳ Ｐゴシック" charset="-128"/>
              </a:rPr>
              <a:t>/</a:t>
            </a:r>
            <a:r>
              <a:rPr lang="en-US" sz="3600" b="1" dirty="0" err="1">
                <a:solidFill>
                  <a:srgbClr val="4374AE"/>
                </a:solidFill>
                <a:ea typeface="ＭＳ Ｐゴシック" charset="-128"/>
                <a:cs typeface="ＭＳ Ｐゴシック" charset="-128"/>
              </a:rPr>
              <a:t>getstarted</a:t>
            </a:r>
            <a:endParaRPr lang="en-US" sz="3600" b="1" dirty="0">
              <a:solidFill>
                <a:srgbClr val="4374AE"/>
              </a:solidFill>
              <a:ea typeface="ＭＳ Ｐゴシック" charset="-128"/>
              <a:cs typeface="ＭＳ Ｐゴシック" charset="-128"/>
            </a:endParaRPr>
          </a:p>
        </p:txBody>
      </p:sp>
    </p:spTree>
    <p:custDataLst>
      <p:tags r:id="rId1"/>
    </p:custDataLst>
    <p:extLst>
      <p:ext uri="{BB962C8B-B14F-4D97-AF65-F5344CB8AC3E}">
        <p14:creationId xmlns:p14="http://schemas.microsoft.com/office/powerpoint/2010/main" val="2983336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creen Shot 2016-07-12 at 10.20.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2703"/>
            <a:ext cx="9144000" cy="5690152"/>
          </a:xfrm>
          <a:prstGeom prst="rect">
            <a:avLst/>
          </a:prstGeom>
        </p:spPr>
      </p:pic>
    </p:spTree>
    <p:extLst>
      <p:ext uri="{BB962C8B-B14F-4D97-AF65-F5344CB8AC3E}">
        <p14:creationId xmlns:p14="http://schemas.microsoft.com/office/powerpoint/2010/main" val="2707923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creen Shot 2016-07-12 at 10.2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6824"/>
            <a:ext cx="9144000" cy="4400000"/>
          </a:xfrm>
          <a:prstGeom prst="rect">
            <a:avLst/>
          </a:prstGeom>
        </p:spPr>
      </p:pic>
    </p:spTree>
    <p:extLst>
      <p:ext uri="{BB962C8B-B14F-4D97-AF65-F5344CB8AC3E}">
        <p14:creationId xmlns:p14="http://schemas.microsoft.com/office/powerpoint/2010/main" val="1911447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3999" cy="7544741"/>
          </a:xfrm>
          <a:prstGeom prst="rect">
            <a:avLst/>
          </a:prstGeom>
          <a:gradFill flip="none" rotWithShape="1">
            <a:gsLst>
              <a:gs pos="36000">
                <a:srgbClr val="8FC087"/>
              </a:gs>
              <a:gs pos="51000">
                <a:srgbClr val="FFFFFF"/>
              </a:gs>
              <a:gs pos="74000">
                <a:schemeClr val="accent5">
                  <a:lumMod val="40000"/>
                  <a:lumOff val="60000"/>
                </a:schemeClr>
              </a:gs>
            </a:gsLst>
            <a:path path="circle">
              <a:fillToRect l="50000" t="50000" r="50000" b="50000"/>
            </a:path>
            <a:tileRect/>
          </a:gradFill>
        </p:spPr>
        <p:txBody>
          <a:bodyPr wrap="square" rtlCol="0">
            <a:spAutoFit/>
          </a:bodyPr>
          <a:lstStyle/>
          <a:p>
            <a:endParaRPr lang="en-US" dirty="0">
              <a:solidFill>
                <a:schemeClr val="tx2">
                  <a:lumMod val="60000"/>
                  <a:lumOff val="40000"/>
                </a:schemeClr>
              </a:solidFill>
            </a:endParaRPr>
          </a:p>
        </p:txBody>
      </p:sp>
      <p:pic>
        <p:nvPicPr>
          <p:cNvPr id="13" name="Picture 18" descr="j0402056.jpg"/>
          <p:cNvPicPr>
            <a:picLocks noChangeAspect="1"/>
          </p:cNvPicPr>
          <p:nvPr/>
        </p:nvPicPr>
        <p:blipFill>
          <a:blip r:embed="rId4"/>
          <a:srcRect l="25781"/>
          <a:stretch>
            <a:fillRect/>
          </a:stretch>
        </p:blipFill>
        <p:spPr bwMode="auto">
          <a:xfrm>
            <a:off x="5926138" y="1943216"/>
            <a:ext cx="2903537" cy="2647950"/>
          </a:xfrm>
          <a:prstGeom prst="rect">
            <a:avLst/>
          </a:prstGeom>
          <a:noFill/>
          <a:ln w="9525">
            <a:noFill/>
            <a:miter lim="800000"/>
            <a:headEnd/>
            <a:tailEnd/>
          </a:ln>
        </p:spPr>
      </p:pic>
      <p:pic>
        <p:nvPicPr>
          <p:cNvPr id="14" name="Picture 15" descr="j0422771.jpg"/>
          <p:cNvPicPr>
            <a:picLocks noChangeAspect="1"/>
          </p:cNvPicPr>
          <p:nvPr/>
        </p:nvPicPr>
        <p:blipFill>
          <a:blip r:embed="rId5"/>
          <a:srcRect l="8438" b="5624"/>
          <a:stretch>
            <a:fillRect/>
          </a:stretch>
        </p:blipFill>
        <p:spPr bwMode="auto">
          <a:xfrm>
            <a:off x="3049588" y="1936866"/>
            <a:ext cx="2663825" cy="2652713"/>
          </a:xfrm>
          <a:prstGeom prst="rect">
            <a:avLst/>
          </a:prstGeom>
          <a:noFill/>
          <a:ln w="9525">
            <a:noFill/>
            <a:miter lim="800000"/>
            <a:headEnd/>
            <a:tailEnd/>
          </a:ln>
        </p:spPr>
      </p:pic>
      <p:pic>
        <p:nvPicPr>
          <p:cNvPr id="15" name="Picture 12" descr="j0423034.jpg"/>
          <p:cNvPicPr>
            <a:picLocks noChangeAspect="1"/>
          </p:cNvPicPr>
          <p:nvPr/>
        </p:nvPicPr>
        <p:blipFill>
          <a:blip r:embed="rId6"/>
          <a:srcRect l="7735" b="2814"/>
          <a:stretch>
            <a:fillRect/>
          </a:stretch>
        </p:blipFill>
        <p:spPr bwMode="auto">
          <a:xfrm>
            <a:off x="350838" y="1928929"/>
            <a:ext cx="2505075" cy="2670175"/>
          </a:xfrm>
          <a:prstGeom prst="rect">
            <a:avLst/>
          </a:prstGeom>
          <a:noFill/>
          <a:ln w="9525">
            <a:noFill/>
            <a:miter lim="800000"/>
            <a:headEnd/>
            <a:tailEnd/>
          </a:ln>
        </p:spPr>
      </p:pic>
      <p:sp>
        <p:nvSpPr>
          <p:cNvPr id="16" name="Text Box 4"/>
          <p:cNvSpPr txBox="1">
            <a:spLocks noChangeArrowheads="1"/>
          </p:cNvSpPr>
          <p:nvPr/>
        </p:nvSpPr>
        <p:spPr bwMode="auto">
          <a:xfrm>
            <a:off x="565803" y="852357"/>
            <a:ext cx="8075271" cy="149271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en-US" sz="3200" b="1" dirty="0">
                <a:solidFill>
                  <a:srgbClr val="4374AE"/>
                </a:solidFill>
                <a:latin typeface="+mj-lt"/>
                <a:ea typeface="Gill Sans" charset="0"/>
                <a:cs typeface="Gill Sans" charset="0"/>
              </a:rPr>
              <a:t>   Each day,  children with hearing loss attend early childhood programs... </a:t>
            </a:r>
          </a:p>
          <a:p>
            <a:pPr marL="342900" indent="-342900">
              <a:spcBef>
                <a:spcPct val="50000"/>
              </a:spcBef>
            </a:pPr>
            <a:r>
              <a:rPr lang="en-US" b="1" dirty="0">
                <a:solidFill>
                  <a:schemeClr val="bg1"/>
                </a:solidFill>
                <a:latin typeface="Calibri" charset="0"/>
                <a:ea typeface="Calibri" charset="0"/>
                <a:cs typeface="Calibri" charset="0"/>
              </a:rPr>
              <a:t> </a:t>
            </a:r>
          </a:p>
        </p:txBody>
      </p:sp>
      <p:sp>
        <p:nvSpPr>
          <p:cNvPr id="17" name="Text Box 4"/>
          <p:cNvSpPr txBox="1">
            <a:spLocks noChangeArrowheads="1"/>
          </p:cNvSpPr>
          <p:nvPr/>
        </p:nvSpPr>
        <p:spPr bwMode="auto">
          <a:xfrm>
            <a:off x="690321" y="4687234"/>
            <a:ext cx="7692782" cy="792525"/>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en-US" sz="3200" b="1" dirty="0">
                <a:solidFill>
                  <a:srgbClr val="3F6BA2"/>
                </a:solidFill>
                <a:latin typeface="Gill Sans" charset="0"/>
                <a:ea typeface="Gill Sans" charset="0"/>
                <a:cs typeface="Gill Sans" charset="0"/>
              </a:rPr>
              <a:t> </a:t>
            </a:r>
            <a:r>
              <a:rPr lang="en-US" sz="3200" b="1" dirty="0">
                <a:solidFill>
                  <a:srgbClr val="3F6BA2"/>
                </a:solidFill>
                <a:latin typeface="+mj-lt"/>
                <a:ea typeface="Gill Sans" charset="0"/>
                <a:cs typeface="Gill Sans" charset="0"/>
              </a:rPr>
              <a:t>How will we identify who they are?</a:t>
            </a:r>
          </a:p>
          <a:p>
            <a:pPr marL="342900" indent="-342900">
              <a:spcBef>
                <a:spcPct val="50000"/>
              </a:spcBef>
            </a:pPr>
            <a:endParaRPr lang="en-US" sz="900" dirty="0">
              <a:solidFill>
                <a:schemeClr val="bg1"/>
              </a:solidFill>
              <a:latin typeface="Calibri" charset="0"/>
              <a:ea typeface="Calibri" charset="0"/>
              <a:cs typeface="Calibri" charset="0"/>
            </a:endParaRPr>
          </a:p>
        </p:txBody>
      </p:sp>
    </p:spTree>
    <p:custDataLst>
      <p:tags r:id="rId1"/>
    </p:custDataLst>
    <p:extLst>
      <p:ext uri="{BB962C8B-B14F-4D97-AF65-F5344CB8AC3E}">
        <p14:creationId xmlns:p14="http://schemas.microsoft.com/office/powerpoint/2010/main" val="2571327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iterate type="lt">
                                    <p:tmPct val="0"/>
                                  </p:iterate>
                                  <p:childTnLst>
                                    <p:animScale>
                                      <p:cBhvr>
                                        <p:cTn id="6" dur="1000" fill="hold"/>
                                        <p:tgtEl>
                                          <p:spTgt spid="15"/>
                                        </p:tgtEl>
                                      </p:cBhvr>
                                      <p:by x="150000" y="150000"/>
                                    </p:animScale>
                                  </p:childTnLst>
                                </p:cTn>
                              </p:par>
                            </p:childTnLst>
                          </p:cTn>
                        </p:par>
                        <p:par>
                          <p:cTn id="7" fill="hold">
                            <p:stCondLst>
                              <p:cond delay="1000"/>
                            </p:stCondLst>
                            <p:childTnLst>
                              <p:par>
                                <p:cTn id="8" presetID="6" presetClass="emph" presetSubtype="0" fill="hold" nodeType="afterEffect">
                                  <p:stCondLst>
                                    <p:cond delay="0"/>
                                  </p:stCondLst>
                                  <p:iterate type="lt">
                                    <p:tmPct val="0"/>
                                  </p:iterate>
                                  <p:childTnLst>
                                    <p:animScale>
                                      <p:cBhvr>
                                        <p:cTn id="9" dur="1000" fill="hold"/>
                                        <p:tgtEl>
                                          <p:spTgt spid="15"/>
                                        </p:tgtEl>
                                      </p:cBhvr>
                                      <p:by x="50000" y="50000"/>
                                    </p:animScale>
                                  </p:childTnLst>
                                </p:cTn>
                              </p:par>
                            </p:childTnLst>
                          </p:cTn>
                        </p:par>
                        <p:par>
                          <p:cTn id="10" fill="hold">
                            <p:stCondLst>
                              <p:cond delay="2000"/>
                            </p:stCondLst>
                            <p:childTnLst>
                              <p:par>
                                <p:cTn id="11" presetID="6" presetClass="emph" presetSubtype="0" accel="50000" decel="50000" fill="hold" nodeType="afterEffect">
                                  <p:stCondLst>
                                    <p:cond delay="0"/>
                                  </p:stCondLst>
                                  <p:childTnLst>
                                    <p:animScale>
                                      <p:cBhvr>
                                        <p:cTn id="12" dur="1000" fill="hold"/>
                                        <p:tgtEl>
                                          <p:spTgt spid="13"/>
                                        </p:tgtEl>
                                      </p:cBhvr>
                                      <p:by x="150000" y="150000"/>
                                    </p:animScale>
                                  </p:childTnLst>
                                </p:cTn>
                              </p:par>
                            </p:childTnLst>
                          </p:cTn>
                        </p:par>
                        <p:par>
                          <p:cTn id="13" fill="hold">
                            <p:stCondLst>
                              <p:cond delay="3000"/>
                            </p:stCondLst>
                            <p:childTnLst>
                              <p:par>
                                <p:cTn id="14" presetID="6" presetClass="emph" presetSubtype="0" accel="50000" decel="50000" fill="hold" nodeType="afterEffect">
                                  <p:stCondLst>
                                    <p:cond delay="0"/>
                                  </p:stCondLst>
                                  <p:childTnLst>
                                    <p:animScale>
                                      <p:cBhvr>
                                        <p:cTn id="15" dur="1000" fill="hold"/>
                                        <p:tgtEl>
                                          <p:spTgt spid="13"/>
                                        </p:tgtEl>
                                      </p:cBhvr>
                                      <p:by x="50000" y="50000"/>
                                    </p:animScale>
                                  </p:childTnLst>
                                </p:cTn>
                              </p:par>
                            </p:childTnLst>
                          </p:cTn>
                        </p:par>
                        <p:par>
                          <p:cTn id="16" fill="hold">
                            <p:stCondLst>
                              <p:cond delay="4000"/>
                            </p:stCondLst>
                            <p:childTnLst>
                              <p:par>
                                <p:cTn id="17" presetID="6" presetClass="emph" presetSubtype="0" accel="50000" decel="50000" fill="hold" nodeType="afterEffect">
                                  <p:stCondLst>
                                    <p:cond delay="0"/>
                                  </p:stCondLst>
                                  <p:childTnLst>
                                    <p:animScale>
                                      <p:cBhvr>
                                        <p:cTn id="18" dur="1000" fill="hold"/>
                                        <p:tgtEl>
                                          <p:spTgt spid="14"/>
                                        </p:tgtEl>
                                      </p:cBhvr>
                                      <p:by x="150000" y="150000"/>
                                    </p:animScale>
                                  </p:childTnLst>
                                </p:cTn>
                              </p:par>
                            </p:childTnLst>
                          </p:cTn>
                        </p:par>
                        <p:par>
                          <p:cTn id="19" fill="hold">
                            <p:stCondLst>
                              <p:cond delay="5000"/>
                            </p:stCondLst>
                            <p:childTnLst>
                              <p:par>
                                <p:cTn id="20" presetID="6" presetClass="emph" presetSubtype="0" accel="50000" decel="50000" fill="hold" nodeType="afterEffect">
                                  <p:stCondLst>
                                    <p:cond delay="0"/>
                                  </p:stCondLst>
                                  <p:childTnLst>
                                    <p:animScale>
                                      <p:cBhvr>
                                        <p:cTn id="21" dur="1000" fill="hold"/>
                                        <p:tgtEl>
                                          <p:spTgt spid="1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par>
              <p:cTn id="22"/>
            </p:par>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creen Shot 2016-07-12 at 10.2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1882"/>
            <a:ext cx="9144000" cy="4308691"/>
          </a:xfrm>
          <a:prstGeom prst="rect">
            <a:avLst/>
          </a:prstGeom>
        </p:spPr>
      </p:pic>
    </p:spTree>
    <p:extLst>
      <p:ext uri="{BB962C8B-B14F-4D97-AF65-F5344CB8AC3E}">
        <p14:creationId xmlns:p14="http://schemas.microsoft.com/office/powerpoint/2010/main" val="479556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creen Shot 2016-07-12 at 10.21.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6118"/>
            <a:ext cx="9144000" cy="4275741"/>
          </a:xfrm>
          <a:prstGeom prst="rect">
            <a:avLst/>
          </a:prstGeom>
        </p:spPr>
      </p:pic>
    </p:spTree>
    <p:extLst>
      <p:ext uri="{BB962C8B-B14F-4D97-AF65-F5344CB8AC3E}">
        <p14:creationId xmlns:p14="http://schemas.microsoft.com/office/powerpoint/2010/main" val="1531075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creen Shot 2017-04-05 at 2.10.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087"/>
            <a:ext cx="9144000" cy="4773943"/>
          </a:xfrm>
          <a:prstGeom prst="rect">
            <a:avLst/>
          </a:prstGeom>
        </p:spPr>
      </p:pic>
    </p:spTree>
    <p:extLst>
      <p:ext uri="{BB962C8B-B14F-4D97-AF65-F5344CB8AC3E}">
        <p14:creationId xmlns:p14="http://schemas.microsoft.com/office/powerpoint/2010/main" val="458369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creen Shot 2016-07-12 at 10.22.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352"/>
            <a:ext cx="9144000" cy="5558589"/>
          </a:xfrm>
          <a:prstGeom prst="rect">
            <a:avLst/>
          </a:prstGeom>
        </p:spPr>
      </p:pic>
    </p:spTree>
    <p:extLst>
      <p:ext uri="{BB962C8B-B14F-4D97-AF65-F5344CB8AC3E}">
        <p14:creationId xmlns:p14="http://schemas.microsoft.com/office/powerpoint/2010/main" val="590911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Screen Shot 2016-07-12 at 10.22.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1765"/>
            <a:ext cx="9144000" cy="5035594"/>
          </a:xfrm>
          <a:prstGeom prst="rect">
            <a:avLst/>
          </a:prstGeom>
        </p:spPr>
      </p:pic>
    </p:spTree>
    <p:extLst>
      <p:ext uri="{BB962C8B-B14F-4D97-AF65-F5344CB8AC3E}">
        <p14:creationId xmlns:p14="http://schemas.microsoft.com/office/powerpoint/2010/main" val="2586827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Screen Shot 2016-07-12 at 10.23.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0759"/>
            <a:ext cx="9144000" cy="5011615"/>
          </a:xfrm>
          <a:prstGeom prst="rect">
            <a:avLst/>
          </a:prstGeom>
        </p:spPr>
      </p:pic>
    </p:spTree>
    <p:extLst>
      <p:ext uri="{BB962C8B-B14F-4D97-AF65-F5344CB8AC3E}">
        <p14:creationId xmlns:p14="http://schemas.microsoft.com/office/powerpoint/2010/main" val="2734599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Screen Shot 2016-07-12 at 10.23.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8463"/>
            <a:ext cx="9144000" cy="4906537"/>
          </a:xfrm>
          <a:prstGeom prst="rect">
            <a:avLst/>
          </a:prstGeom>
        </p:spPr>
      </p:pic>
    </p:spTree>
    <p:extLst>
      <p:ext uri="{BB962C8B-B14F-4D97-AF65-F5344CB8AC3E}">
        <p14:creationId xmlns:p14="http://schemas.microsoft.com/office/powerpoint/2010/main" val="3025473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Screen Shot 2016-07-12 at 10.23.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411"/>
            <a:ext cx="9144000" cy="4983280"/>
          </a:xfrm>
          <a:prstGeom prst="rect">
            <a:avLst/>
          </a:prstGeom>
        </p:spPr>
      </p:pic>
    </p:spTree>
    <p:extLst>
      <p:ext uri="{BB962C8B-B14F-4D97-AF65-F5344CB8AC3E}">
        <p14:creationId xmlns:p14="http://schemas.microsoft.com/office/powerpoint/2010/main" val="141517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creen Shot 2016-07-12 at 10.23.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1529"/>
            <a:ext cx="9144000" cy="4955664"/>
          </a:xfrm>
          <a:prstGeom prst="rect">
            <a:avLst/>
          </a:prstGeom>
        </p:spPr>
      </p:pic>
      <p:sp>
        <p:nvSpPr>
          <p:cNvPr id="4" name="Rectangle 3"/>
          <p:cNvSpPr/>
          <p:nvPr/>
        </p:nvSpPr>
        <p:spPr>
          <a:xfrm>
            <a:off x="5730240" y="3769360"/>
            <a:ext cx="3261360" cy="193040"/>
          </a:xfrm>
          <a:prstGeom prst="rect">
            <a:avLst/>
          </a:prstGeom>
          <a:noFill/>
          <a:ln w="635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770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Screen Shot 2016-07-12 at 10.23.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8639"/>
            <a:ext cx="9144000" cy="5003622"/>
          </a:xfrm>
          <a:prstGeom prst="rect">
            <a:avLst/>
          </a:prstGeom>
        </p:spPr>
      </p:pic>
    </p:spTree>
    <p:extLst>
      <p:ext uri="{BB962C8B-B14F-4D97-AF65-F5344CB8AC3E}">
        <p14:creationId xmlns:p14="http://schemas.microsoft.com/office/powerpoint/2010/main" val="240045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27" name="Picture 26" descr="IMG_5630.JPG"/>
          <p:cNvPicPr>
            <a:picLocks noChangeAspect="1"/>
          </p:cNvPicPr>
          <p:nvPr/>
        </p:nvPicPr>
        <p:blipFill>
          <a:blip r:embed="rId3"/>
          <a:stretch>
            <a:fillRect/>
          </a:stretch>
        </p:blipFill>
        <p:spPr>
          <a:xfrm>
            <a:off x="2962808" y="1081149"/>
            <a:ext cx="4350336" cy="2900224"/>
          </a:xfrm>
          <a:prstGeom prst="rect">
            <a:avLst/>
          </a:prstGeom>
          <a:ln w="53975">
            <a:solidFill>
              <a:schemeClr val="tx2">
                <a:lumMod val="60000"/>
                <a:lumOff val="40000"/>
              </a:schemeClr>
            </a:solidFill>
          </a:ln>
        </p:spPr>
      </p:pic>
      <p:pic>
        <p:nvPicPr>
          <p:cNvPr id="20" name="Picture 19" descr="screening while driving.JPG"/>
          <p:cNvPicPr>
            <a:picLocks noChangeAspect="1"/>
          </p:cNvPicPr>
          <p:nvPr/>
        </p:nvPicPr>
        <p:blipFill>
          <a:blip r:embed="rId4"/>
          <a:stretch>
            <a:fillRect/>
          </a:stretch>
        </p:blipFill>
        <p:spPr>
          <a:xfrm>
            <a:off x="4366756" y="3509035"/>
            <a:ext cx="4322270" cy="3005449"/>
          </a:xfrm>
          <a:prstGeom prst="rect">
            <a:avLst/>
          </a:prstGeom>
          <a:ln w="53975">
            <a:solidFill>
              <a:schemeClr val="tx2">
                <a:lumMod val="60000"/>
                <a:lumOff val="40000"/>
              </a:schemeClr>
            </a:solidFill>
          </a:ln>
        </p:spPr>
      </p:pic>
      <p:pic>
        <p:nvPicPr>
          <p:cNvPr id="26" name="Picture 25" descr="IMG_5594b.jpg"/>
          <p:cNvPicPr>
            <a:picLocks noChangeAspect="1"/>
          </p:cNvPicPr>
          <p:nvPr/>
        </p:nvPicPr>
        <p:blipFill>
          <a:blip r:embed="rId5"/>
          <a:stretch>
            <a:fillRect/>
          </a:stretch>
        </p:blipFill>
        <p:spPr>
          <a:xfrm>
            <a:off x="383798" y="381000"/>
            <a:ext cx="2579010" cy="3868515"/>
          </a:xfrm>
          <a:prstGeom prst="rect">
            <a:avLst/>
          </a:prstGeom>
          <a:ln w="53975">
            <a:solidFill>
              <a:schemeClr val="tx2">
                <a:lumMod val="60000"/>
                <a:lumOff val="40000"/>
              </a:schemeClr>
            </a:solidFill>
          </a:ln>
        </p:spPr>
      </p:pic>
      <p:pic>
        <p:nvPicPr>
          <p:cNvPr id="21" name="Picture 20" descr="IMG_5943.JPG"/>
          <p:cNvPicPr>
            <a:picLocks noChangeAspect="1"/>
          </p:cNvPicPr>
          <p:nvPr/>
        </p:nvPicPr>
        <p:blipFill>
          <a:blip r:embed="rId6"/>
          <a:stretch>
            <a:fillRect/>
          </a:stretch>
        </p:blipFill>
        <p:spPr>
          <a:xfrm>
            <a:off x="383798" y="3509035"/>
            <a:ext cx="4434386" cy="3005449"/>
          </a:xfrm>
          <a:prstGeom prst="rect">
            <a:avLst/>
          </a:prstGeom>
          <a:ln w="53975">
            <a:solidFill>
              <a:schemeClr val="tx2">
                <a:lumMod val="60000"/>
                <a:lumOff val="40000"/>
              </a:schemeClr>
            </a:solidFill>
          </a:ln>
        </p:spPr>
      </p:pic>
      <p:sp>
        <p:nvSpPr>
          <p:cNvPr id="13" name="Rectangle 3"/>
          <p:cNvSpPr>
            <a:spLocks noGrp="1" noChangeArrowheads="1"/>
          </p:cNvSpPr>
          <p:nvPr>
            <p:ph type="title"/>
          </p:nvPr>
        </p:nvSpPr>
        <p:spPr>
          <a:xfrm>
            <a:off x="2078063" y="94705"/>
            <a:ext cx="7772400" cy="1143000"/>
          </a:xfrm>
        </p:spPr>
        <p:txBody>
          <a:bodyPr>
            <a:normAutofit/>
          </a:bodyPr>
          <a:lstStyle/>
          <a:p>
            <a:pPr eaLnBrk="1" hangingPunct="1">
              <a:defRPr/>
            </a:pPr>
            <a:r>
              <a:rPr lang="en-US" sz="2800" dirty="0" err="1">
                <a:solidFill>
                  <a:srgbClr val="4374AE"/>
                </a:solidFill>
                <a:ea typeface="ＭＳ Ｐゴシック" charset="-128"/>
                <a:cs typeface="ＭＳ Ｐゴシック" charset="-128"/>
              </a:rPr>
              <a:t>Otoacoustic</a:t>
            </a:r>
            <a:r>
              <a:rPr lang="en-US" sz="2800" dirty="0">
                <a:solidFill>
                  <a:srgbClr val="4374AE"/>
                </a:solidFill>
                <a:ea typeface="ＭＳ Ｐゴシック" charset="-128"/>
                <a:cs typeface="ＭＳ Ｐゴシック" charset="-128"/>
              </a:rPr>
              <a:t> Emissions (OAE) Screening  </a:t>
            </a:r>
          </a:p>
        </p:txBody>
      </p:sp>
      <p:pic>
        <p:nvPicPr>
          <p:cNvPr id="18" name="blocks-shadow.png" descr="/Users/darylmccool/Dropbox/Graphically Designed ECHO Products/Daryl's Folder/ECHO-boxes/blocks-shadow.png"/>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rot="4834031" flipH="1">
            <a:off x="7385228" y="1589746"/>
            <a:ext cx="1526883" cy="1218757"/>
          </a:xfrm>
          <a:prstGeom prst="rect">
            <a:avLst/>
          </a:prstGeom>
        </p:spPr>
      </p:pic>
    </p:spTree>
    <p:extLst>
      <p:ext uri="{BB962C8B-B14F-4D97-AF65-F5344CB8AC3E}">
        <p14:creationId xmlns:p14="http://schemas.microsoft.com/office/powerpoint/2010/main" val="1356988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descr="Screen Shot 2016-09-09 at 12.34.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872"/>
            <a:ext cx="9144000" cy="5576281"/>
          </a:xfrm>
          <a:prstGeom prst="rect">
            <a:avLst/>
          </a:prstGeom>
        </p:spPr>
      </p:pic>
    </p:spTree>
    <p:extLst>
      <p:ext uri="{BB962C8B-B14F-4D97-AF65-F5344CB8AC3E}">
        <p14:creationId xmlns:p14="http://schemas.microsoft.com/office/powerpoint/2010/main" val="607983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16" name="Picture 15" descr="IMG_6143.JPG"/>
          <p:cNvPicPr>
            <a:picLocks noChangeAspect="1"/>
          </p:cNvPicPr>
          <p:nvPr/>
        </p:nvPicPr>
        <p:blipFill>
          <a:blip r:embed="rId3"/>
          <a:stretch>
            <a:fillRect/>
          </a:stretch>
        </p:blipFill>
        <p:spPr>
          <a:xfrm rot="16200000">
            <a:off x="12216" y="1965741"/>
            <a:ext cx="4735505" cy="3157003"/>
          </a:xfrm>
          <a:prstGeom prst="rect">
            <a:avLst/>
          </a:prstGeom>
          <a:ln w="57150">
            <a:solidFill>
              <a:schemeClr val="tx2">
                <a:lumMod val="60000"/>
                <a:lumOff val="40000"/>
              </a:schemeClr>
            </a:solidFill>
          </a:ln>
        </p:spPr>
      </p:pic>
      <p:pic>
        <p:nvPicPr>
          <p:cNvPr id="17" name="Picture 14" descr="2006-10-11 - Arkansas Screening 041b"/>
          <p:cNvPicPr>
            <a:picLocks noChangeAspect="1" noChangeArrowheads="1"/>
          </p:cNvPicPr>
          <p:nvPr/>
        </p:nvPicPr>
        <p:blipFill>
          <a:blip r:embed="rId4"/>
          <a:srcRect/>
          <a:stretch>
            <a:fillRect/>
          </a:stretch>
        </p:blipFill>
        <p:spPr bwMode="auto">
          <a:xfrm>
            <a:off x="3683884" y="674539"/>
            <a:ext cx="2820454" cy="3163482"/>
          </a:xfrm>
          <a:prstGeom prst="rect">
            <a:avLst/>
          </a:prstGeom>
          <a:noFill/>
          <a:ln w="57150">
            <a:solidFill>
              <a:srgbClr val="4374AE"/>
            </a:solidFill>
            <a:miter lim="800000"/>
            <a:headEnd/>
            <a:tailEnd/>
          </a:ln>
        </p:spPr>
      </p:pic>
      <p:pic>
        <p:nvPicPr>
          <p:cNvPr id="18" name="Picture 7"/>
          <p:cNvPicPr>
            <a:picLocks noChangeAspect="1" noChangeArrowheads="1"/>
          </p:cNvPicPr>
          <p:nvPr/>
        </p:nvPicPr>
        <p:blipFill>
          <a:blip r:embed="rId5"/>
          <a:srcRect/>
          <a:stretch>
            <a:fillRect/>
          </a:stretch>
        </p:blipFill>
        <p:spPr bwMode="auto">
          <a:xfrm>
            <a:off x="6174854" y="1049544"/>
            <a:ext cx="2385697" cy="2788477"/>
          </a:xfrm>
          <a:prstGeom prst="rect">
            <a:avLst/>
          </a:prstGeom>
          <a:noFill/>
          <a:ln w="57150">
            <a:solidFill>
              <a:srgbClr val="4374AE"/>
            </a:solidFill>
            <a:miter lim="800000"/>
            <a:headEnd/>
            <a:tailEnd/>
          </a:ln>
        </p:spPr>
      </p:pic>
      <p:pic>
        <p:nvPicPr>
          <p:cNvPr id="15" name="Picture 14" descr="Screen shot 2010-11-01 at 9.42.23 PM.png"/>
          <p:cNvPicPr>
            <a:picLocks noChangeAspect="1"/>
          </p:cNvPicPr>
          <p:nvPr/>
        </p:nvPicPr>
        <p:blipFill>
          <a:blip r:embed="rId6"/>
          <a:stretch>
            <a:fillRect/>
          </a:stretch>
        </p:blipFill>
        <p:spPr>
          <a:xfrm>
            <a:off x="3524467" y="3635995"/>
            <a:ext cx="4150937" cy="2758657"/>
          </a:xfrm>
          <a:prstGeom prst="rect">
            <a:avLst/>
          </a:prstGeom>
          <a:ln w="53975">
            <a:solidFill>
              <a:schemeClr val="tx2">
                <a:lumMod val="60000"/>
                <a:lumOff val="40000"/>
              </a:schemeClr>
            </a:solidFill>
          </a:ln>
        </p:spPr>
      </p:pic>
      <p:pic>
        <p:nvPicPr>
          <p:cNvPr id="13" name="blocks-shadow.png" descr="/Users/darylmccool/Dropbox/Graphically Designed ECHO Products/Daryl's Folder/ECHO-boxes/blocks-shadow.png"/>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spTree>
    <p:extLst>
      <p:ext uri="{BB962C8B-B14F-4D97-AF65-F5344CB8AC3E}">
        <p14:creationId xmlns:p14="http://schemas.microsoft.com/office/powerpoint/2010/main" val="720363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2" name="Picture 1" descr="HospitalNurseryWind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32" y="-47"/>
            <a:ext cx="10783162" cy="7187206"/>
          </a:xfrm>
          <a:prstGeom prst="rect">
            <a:avLst/>
          </a:prstGeom>
        </p:spPr>
      </p:pic>
    </p:spTree>
    <p:extLst>
      <p:ext uri="{BB962C8B-B14F-4D97-AF65-F5344CB8AC3E}">
        <p14:creationId xmlns:p14="http://schemas.microsoft.com/office/powerpoint/2010/main" val="3846480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3" name="Picture 2" descr="NurseryScreen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130" y="-258635"/>
            <a:ext cx="10674953" cy="7407652"/>
          </a:xfrm>
          <a:prstGeom prst="rect">
            <a:avLst/>
          </a:prstGeom>
        </p:spPr>
      </p:pic>
    </p:spTree>
    <p:extLst>
      <p:ext uri="{BB962C8B-B14F-4D97-AF65-F5344CB8AC3E}">
        <p14:creationId xmlns:p14="http://schemas.microsoft.com/office/powerpoint/2010/main" val="345160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pic>
        <p:nvPicPr>
          <p:cNvPr id="2" name="Picture 1" descr="OAENewborn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077" y="-142962"/>
            <a:ext cx="10555293" cy="7095030"/>
          </a:xfrm>
          <a:prstGeom prst="rect">
            <a:avLst/>
          </a:prstGeom>
        </p:spPr>
      </p:pic>
    </p:spTree>
    <p:extLst>
      <p:ext uri="{BB962C8B-B14F-4D97-AF65-F5344CB8AC3E}">
        <p14:creationId xmlns:p14="http://schemas.microsoft.com/office/powerpoint/2010/main" val="3419639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47"/>
            <a:ext cx="9144000" cy="6858000"/>
          </a:xfrm>
          <a:prstGeom prst="rect">
            <a:avLst/>
          </a:prstGeom>
          <a:solidFill>
            <a:srgbClr val="F8F7EA"/>
          </a:solidFill>
        </p:spPr>
        <p:txBody>
          <a:bodyPr wrap="square" rtlCol="0">
            <a:spAutoFit/>
          </a:bodyPr>
          <a:lstStyle/>
          <a:p>
            <a:endParaRPr lang="en-US" dirty="0"/>
          </a:p>
        </p:txBody>
      </p:sp>
      <p:sp>
        <p:nvSpPr>
          <p:cNvPr id="4" name="Text Box 4"/>
          <p:cNvSpPr txBox="1">
            <a:spLocks noChangeArrowheads="1"/>
          </p:cNvSpPr>
          <p:nvPr/>
        </p:nvSpPr>
        <p:spPr bwMode="auto">
          <a:xfrm>
            <a:off x="456199" y="587374"/>
            <a:ext cx="8465867" cy="1200329"/>
          </a:xfrm>
          <a:prstGeom prst="rect">
            <a:avLst/>
          </a:prstGeom>
          <a:noFill/>
          <a:ln w="9525">
            <a:noFill/>
            <a:miter lim="800000"/>
            <a:headEnd/>
            <a:tailEnd/>
          </a:ln>
        </p:spPr>
        <p:txBody>
          <a:bodyPr wrap="square">
            <a:prstTxWarp prst="textNoShape">
              <a:avLst/>
            </a:prstTxWarp>
            <a:spAutoFit/>
          </a:bodyPr>
          <a:lstStyle/>
          <a:p>
            <a:pPr algn="ctr">
              <a:spcBef>
                <a:spcPct val="50000"/>
              </a:spcBef>
              <a:buClrTx/>
              <a:buSzTx/>
              <a:buFontTx/>
              <a:buNone/>
            </a:pPr>
            <a:r>
              <a:rPr lang="en-US" sz="3600" b="1" dirty="0">
                <a:solidFill>
                  <a:srgbClr val="4374AE"/>
                </a:solidFill>
              </a:rPr>
              <a:t>Periodic Screening is needed because:</a:t>
            </a:r>
          </a:p>
          <a:p>
            <a:pPr algn="ctr">
              <a:spcBef>
                <a:spcPct val="50000"/>
              </a:spcBef>
              <a:buClrTx/>
              <a:buSzTx/>
              <a:buFontTx/>
              <a:buNone/>
            </a:pPr>
            <a:endParaRPr lang="en-US" sz="2400" b="1" dirty="0">
              <a:solidFill>
                <a:srgbClr val="3F6BA2"/>
              </a:solidFill>
            </a:endParaRPr>
          </a:p>
        </p:txBody>
      </p:sp>
      <p:pic>
        <p:nvPicPr>
          <p:cNvPr id="2" name="Picture 1" descr="bluelt-swooshHEXwide.png"/>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295911" y="3717926"/>
            <a:ext cx="9777436" cy="5143500"/>
          </a:xfrm>
          <a:prstGeom prst="rect">
            <a:avLst/>
          </a:prstGeom>
        </p:spPr>
      </p:pic>
      <p:sp>
        <p:nvSpPr>
          <p:cNvPr id="5" name="TextBox 4"/>
          <p:cNvSpPr txBox="1"/>
          <p:nvPr/>
        </p:nvSpPr>
        <p:spPr>
          <a:xfrm>
            <a:off x="1368596" y="1676742"/>
            <a:ext cx="3378333" cy="3293209"/>
          </a:xfrm>
          <a:prstGeom prst="rect">
            <a:avLst/>
          </a:prstGeom>
          <a:noFill/>
        </p:spPr>
        <p:txBody>
          <a:bodyPr wrap="square" rtlCol="0">
            <a:spAutoFit/>
          </a:bodyPr>
          <a:lstStyle/>
          <a:p>
            <a:pPr>
              <a:spcBef>
                <a:spcPct val="50000"/>
              </a:spcBef>
              <a:buClrTx/>
              <a:buSzTx/>
              <a:buFontTx/>
              <a:buNone/>
            </a:pPr>
            <a:r>
              <a:rPr lang="en-US" sz="3200" dirty="0">
                <a:solidFill>
                  <a:srgbClr val="4374AE"/>
                </a:solidFill>
              </a:rPr>
              <a:t>Not every baby is screened at birth</a:t>
            </a:r>
          </a:p>
          <a:p>
            <a:pPr>
              <a:spcBef>
                <a:spcPct val="50000"/>
              </a:spcBef>
              <a:buClrTx/>
              <a:buSzTx/>
              <a:buFontTx/>
              <a:buNone/>
            </a:pPr>
            <a:endParaRPr lang="en-US" sz="2000" dirty="0">
              <a:solidFill>
                <a:srgbClr val="4374AE"/>
              </a:solidFill>
            </a:endParaRPr>
          </a:p>
          <a:p>
            <a:pPr>
              <a:buClrTx/>
              <a:buSzTx/>
              <a:buFontTx/>
              <a:buNone/>
            </a:pPr>
            <a:r>
              <a:rPr lang="en-US" sz="3200" dirty="0">
                <a:solidFill>
                  <a:srgbClr val="4374AE"/>
                </a:solidFill>
              </a:rPr>
              <a:t>Some babies are lost to follow-up after screening</a:t>
            </a:r>
          </a:p>
          <a:p>
            <a:endParaRPr lang="en-US" dirty="0"/>
          </a:p>
        </p:txBody>
      </p:sp>
      <p:pic>
        <p:nvPicPr>
          <p:cNvPr id="6" name="Picture 5" descr="BoulderMomholdingBaby1.jpg"/>
          <p:cNvPicPr>
            <a:picLocks noChangeAspect="1"/>
          </p:cNvPicPr>
          <p:nvPr/>
        </p:nvPicPr>
        <p:blipFill rotWithShape="1">
          <a:blip r:embed="rId4">
            <a:extLst>
              <a:ext uri="{28A0092B-C50C-407E-A947-70E740481C1C}">
                <a14:useLocalDpi xmlns:a14="http://schemas.microsoft.com/office/drawing/2010/main" val="0"/>
              </a:ext>
            </a:extLst>
          </a:blip>
          <a:srcRect l="9677" r="7181"/>
          <a:stretch/>
        </p:blipFill>
        <p:spPr>
          <a:xfrm>
            <a:off x="4907215" y="1875374"/>
            <a:ext cx="3481199" cy="3094577"/>
          </a:xfrm>
          <a:prstGeom prst="rect">
            <a:avLst/>
          </a:prstGeom>
          <a:ln w="168275">
            <a:solidFill>
              <a:srgbClr val="D0F5F7"/>
            </a:solidFill>
          </a:ln>
        </p:spPr>
      </p:pic>
      <p:pic>
        <p:nvPicPr>
          <p:cNvPr id="8" name="blocks-shadow.png" descr="/Users/darylmccool/Dropbox/Graphically Designed ECHO Products/Daryl's Folder/ECHO-boxes/blocks-shadow.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rot="4834031" flipH="1" flipV="1">
            <a:off x="7942" y="717983"/>
            <a:ext cx="1526883" cy="957123"/>
          </a:xfrm>
          <a:prstGeom prst="rect">
            <a:avLst/>
          </a:prstGeom>
        </p:spPr>
      </p:pic>
    </p:spTree>
    <p:extLst>
      <p:ext uri="{BB962C8B-B14F-4D97-AF65-F5344CB8AC3E}">
        <p14:creationId xmlns:p14="http://schemas.microsoft.com/office/powerpoint/2010/main" val="31003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
</p:tagLst>
</file>

<file path=ppt/tags/tag2.xml><?xml version="1.0" encoding="utf-8"?>
<p:tagLst xmlns:a="http://schemas.openxmlformats.org/drawingml/2006/main" xmlns:r="http://schemas.openxmlformats.org/officeDocument/2006/relationships" xmlns:p="http://schemas.openxmlformats.org/presentationml/2006/main">
  <p:tag name="TIMING" val="|14.4"/>
</p:tagLst>
</file>

<file path=ppt/tags/tag3.xml><?xml version="1.0" encoding="utf-8"?>
<p:tagLst xmlns:a="http://schemas.openxmlformats.org/drawingml/2006/main" xmlns:r="http://schemas.openxmlformats.org/officeDocument/2006/relationships" xmlns:p="http://schemas.openxmlformats.org/presentationml/2006/main">
  <p:tag name="TIMING" val="|2.7|47.1|0.6|2.1|6.9|19.3|32.4|35.6"/>
</p:tagLst>
</file>

<file path=ppt/tags/tag4.xml><?xml version="1.0" encoding="utf-8"?>
<p:tagLst xmlns:a="http://schemas.openxmlformats.org/drawingml/2006/main" xmlns:r="http://schemas.openxmlformats.org/officeDocument/2006/relationships" xmlns:p="http://schemas.openxmlformats.org/presentationml/2006/main">
  <p:tag name="TIMING" val="|2.7|47.1|0.6|2.1|6.9|19.3|32.4|35.6"/>
</p:tagLst>
</file>

<file path=ppt/tags/tag5.xml><?xml version="1.0" encoding="utf-8"?>
<p:tagLst xmlns:a="http://schemas.openxmlformats.org/drawingml/2006/main" xmlns:r="http://schemas.openxmlformats.org/officeDocument/2006/relationships" xmlns:p="http://schemas.openxmlformats.org/presentationml/2006/main">
  <p:tag name="TIMING" val="|2.7|47.1|0.6|2.1|6.9|19.3|32.4|35.6"/>
</p:tagLst>
</file>

<file path=ppt/tags/tag6.xml><?xml version="1.0" encoding="utf-8"?>
<p:tagLst xmlns:a="http://schemas.openxmlformats.org/drawingml/2006/main" xmlns:r="http://schemas.openxmlformats.org/officeDocument/2006/relationships" xmlns:p="http://schemas.openxmlformats.org/presentationml/2006/main">
  <p:tag name="TIMING" val="|2.7|47.1|0.6|2.1|6.9|19.3|32.4|35.6"/>
</p:tagLst>
</file>

<file path=ppt/tags/tag7.xml><?xml version="1.0" encoding="utf-8"?>
<p:tagLst xmlns:a="http://schemas.openxmlformats.org/drawingml/2006/main" xmlns:r="http://schemas.openxmlformats.org/officeDocument/2006/relationships" xmlns:p="http://schemas.openxmlformats.org/presentationml/2006/main">
  <p:tag name="TIMING" val="|2.7|47.1|0.6|2.1|6.9|19.3|32.4|35.6"/>
</p:tagLst>
</file>

<file path=ppt/tags/tag8.xml><?xml version="1.0" encoding="utf-8"?>
<p:tagLst xmlns:a="http://schemas.openxmlformats.org/drawingml/2006/main" xmlns:r="http://schemas.openxmlformats.org/officeDocument/2006/relationships" xmlns:p="http://schemas.openxmlformats.org/presentationml/2006/main">
  <p:tag name="TIMING" val="|2.7|47.1|0.6|2.1|6.9|19.3|32.4|35.6"/>
</p:tagLst>
</file>

<file path=ppt/tags/tag9.xml><?xml version="1.0" encoding="utf-8"?>
<p:tagLst xmlns:a="http://schemas.openxmlformats.org/drawingml/2006/main" xmlns:r="http://schemas.openxmlformats.org/officeDocument/2006/relationships" xmlns:p="http://schemas.openxmlformats.org/presentationml/2006/main">
  <p:tag name="TIMING" val="|2.7|47.1|0.6|2.1|6.9|19.3|32.4|3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18068</TotalTime>
  <Words>2252</Words>
  <Application>Microsoft Office PowerPoint</Application>
  <PresentationFormat>On-screen Show (4:3)</PresentationFormat>
  <Paragraphs>246</Paragraphs>
  <Slides>40</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ＭＳ Ｐゴシック</vt:lpstr>
      <vt:lpstr>Arial</vt:lpstr>
      <vt:lpstr>Calibri</vt:lpstr>
      <vt:lpstr>Gill Sans</vt:lpstr>
      <vt:lpstr>Mangal</vt:lpstr>
      <vt:lpstr>Office Theme</vt:lpstr>
      <vt:lpstr>PowerPoint Presentation</vt:lpstr>
      <vt:lpstr>PowerPoint Presentation</vt:lpstr>
      <vt:lpstr>PowerPoint Presentation</vt:lpstr>
      <vt:lpstr>Otoacoustic Emissions (OAE) Screening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OAE screening for children  birth to three years of age:</vt:lpstr>
      <vt:lpstr>PowerPoint Presentation</vt:lpstr>
      <vt:lpstr>PowerPoint Presentation</vt:lpstr>
      <vt:lpstr>PowerPoint Presentation</vt:lpstr>
      <vt:lpstr>PowerPoint Presentation</vt:lpstr>
      <vt:lpstr>PowerPoint Presentation</vt:lpstr>
      <vt:lpstr>Snapshot of Implementing the OAE protocol</vt:lpstr>
      <vt:lpstr>What are the most common causes of late-onset hearing loss?</vt:lpstr>
      <vt:lpstr>PowerPoint Presentation</vt:lpstr>
      <vt:lpstr>Structural Late-Onset Hearing Loss</vt:lpstr>
      <vt:lpstr>Genetic Late-Onset Hearing Loss</vt:lpstr>
      <vt:lpstr>Risk Factors Associated with Late-Onset Hearing Loss</vt:lpstr>
      <vt:lpstr>Monitoring For Late-Onset Hearing Loss</vt:lpstr>
      <vt:lpstr>Check out online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Ring, Sandra</dc:creator>
  <cp:lastModifiedBy>Ring, Sandra</cp:lastModifiedBy>
  <cp:revision>175</cp:revision>
  <cp:lastPrinted>2017-03-09T15:50:59Z</cp:lastPrinted>
  <dcterms:created xsi:type="dcterms:W3CDTF">2011-07-14T16:33:49Z</dcterms:created>
  <dcterms:modified xsi:type="dcterms:W3CDTF">2017-07-12T14:36:32Z</dcterms:modified>
</cp:coreProperties>
</file>